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6.jpg" ContentType="image/jpeg"/>
  <Override PartName="/ppt/media/image180.jpg" ContentType="image/jpeg"/>
  <Override PartName="/ppt/media/image181.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42"/>
  </p:notesMasterIdLst>
  <p:handoutMasterIdLst>
    <p:handoutMasterId r:id="rId43"/>
  </p:handoutMasterIdLst>
  <p:sldIdLst>
    <p:sldId id="620" r:id="rId11"/>
    <p:sldId id="657" r:id="rId12"/>
    <p:sldId id="658" r:id="rId13"/>
    <p:sldId id="659" r:id="rId14"/>
    <p:sldId id="661" r:id="rId15"/>
    <p:sldId id="662" r:id="rId16"/>
    <p:sldId id="663" r:id="rId17"/>
    <p:sldId id="664" r:id="rId18"/>
    <p:sldId id="665" r:id="rId19"/>
    <p:sldId id="666" r:id="rId20"/>
    <p:sldId id="667" r:id="rId21"/>
    <p:sldId id="668" r:id="rId22"/>
    <p:sldId id="669" r:id="rId23"/>
    <p:sldId id="670" r:id="rId24"/>
    <p:sldId id="671" r:id="rId25"/>
    <p:sldId id="672" r:id="rId26"/>
    <p:sldId id="673" r:id="rId27"/>
    <p:sldId id="674" r:id="rId28"/>
    <p:sldId id="675" r:id="rId29"/>
    <p:sldId id="676" r:id="rId30"/>
    <p:sldId id="677" r:id="rId31"/>
    <p:sldId id="679" r:id="rId32"/>
    <p:sldId id="678" r:id="rId33"/>
    <p:sldId id="681" r:id="rId34"/>
    <p:sldId id="682" r:id="rId35"/>
    <p:sldId id="683" r:id="rId36"/>
    <p:sldId id="684" r:id="rId37"/>
    <p:sldId id="685" r:id="rId38"/>
    <p:sldId id="686" r:id="rId39"/>
    <p:sldId id="457" r:id="rId40"/>
    <p:sldId id="458"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Montserrat Bold" panose="00000800000000000000" charset="0"/>
      <p:bold r:id="rId52"/>
      <p:italic r:id="rId53"/>
      <p:boldItalic r:id="rId54"/>
    </p:embeddedFont>
    <p:embeddedFont>
      <p:font typeface="Montserrat ExtraBold" panose="00000900000000000000" pitchFamily="2" charset="0"/>
      <p:bold r:id="rId55"/>
      <p:italic r:id="rId56"/>
      <p:boldItalic r:id="rId57"/>
    </p:embeddedFont>
    <p:embeddedFont>
      <p:font typeface="Montserrat Light" panose="00000400000000000000" pitchFamily="2" charset="0"/>
      <p:regular r:id="rId58"/>
      <p:italic r:id="rId59"/>
    </p:embeddedFont>
    <p:embeddedFont>
      <p:font typeface="Montserrat Medium" panose="00000600000000000000" pitchFamily="2" charset="0"/>
      <p:regular r:id="rId60"/>
      <p:italic r:id="rId61"/>
    </p:embeddedFont>
    <p:embeddedFont>
      <p:font typeface="Montserrat SemiBold" panose="00000700000000000000" pitchFamily="2" charset="0"/>
      <p:regular r:id="rId62"/>
      <p:bold r:id="rId63"/>
      <p:italic r:id="rId64"/>
      <p:boldItalic r:id="rId65"/>
    </p:embeddedFont>
    <p:embeddedFont>
      <p:font typeface="Open Sans Light" panose="020B0306030504020204" pitchFamily="34" charset="0"/>
      <p:regular r:id="rId66"/>
      <p:italic r:id="rId67"/>
    </p:embeddedFont>
  </p:embeddedFontLst>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Api Rest" id="{00898E44-85D6-42AC-9B63-348E300FE0BF}">
          <p14:sldIdLst>
            <p14:sldId id="657"/>
            <p14:sldId id="658"/>
            <p14:sldId id="659"/>
            <p14:sldId id="661"/>
            <p14:sldId id="662"/>
            <p14:sldId id="663"/>
            <p14:sldId id="664"/>
            <p14:sldId id="665"/>
            <p14:sldId id="666"/>
            <p14:sldId id="667"/>
            <p14:sldId id="668"/>
            <p14:sldId id="669"/>
            <p14:sldId id="670"/>
            <p14:sldId id="671"/>
            <p14:sldId id="672"/>
            <p14:sldId id="673"/>
            <p14:sldId id="674"/>
            <p14:sldId id="675"/>
            <p14:sldId id="676"/>
            <p14:sldId id="677"/>
            <p14:sldId id="679"/>
            <p14:sldId id="678"/>
            <p14:sldId id="681"/>
            <p14:sldId id="682"/>
            <p14:sldId id="683"/>
            <p14:sldId id="684"/>
            <p14:sldId id="685"/>
            <p14:sldId id="686"/>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18.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8.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5795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1.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image" Target="../media/image1.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1.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theme" Target="../theme/theme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41"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5"/>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38" r:id="rId22"/>
    <p:sldLayoutId id="214748394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hyperlink" Target="https://www.codetinkerer.com/2015/12/04/choosing-an-http-status-code.html" TargetMode="Externa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err="1"/>
              <a:t>Separación</a:t>
            </a:r>
            <a:r>
              <a:rPr lang="en-US" dirty="0"/>
              <a:t> entre </a:t>
            </a:r>
            <a:r>
              <a:rPr lang="en-US" dirty="0" err="1"/>
              <a:t>cliente</a:t>
            </a:r>
            <a:r>
              <a:rPr lang="en-US" dirty="0"/>
              <a:t> y </a:t>
            </a:r>
            <a:r>
              <a:rPr lang="en-US" dirty="0" err="1"/>
              <a:t>servidor</a:t>
            </a:r>
            <a:endParaRPr lang="en-US" dirty="0"/>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2000" dirty="0"/>
              <a:t>El cliente y servidor están separados, su unión es mediante la API.</a:t>
            </a:r>
          </a:p>
          <a:p>
            <a:r>
              <a:rPr lang="es-ES" sz="2000" dirty="0"/>
              <a:t>Los desarrollos en </a:t>
            </a:r>
            <a:r>
              <a:rPr lang="es-ES" sz="2000" dirty="0" err="1"/>
              <a:t>frontend</a:t>
            </a:r>
            <a:r>
              <a:rPr lang="es-ES" sz="2000" dirty="0"/>
              <a:t> y </a:t>
            </a:r>
            <a:r>
              <a:rPr lang="es-ES" sz="2000" dirty="0" err="1"/>
              <a:t>backend</a:t>
            </a:r>
            <a:r>
              <a:rPr lang="es-ES" sz="2000" dirty="0"/>
              <a:t> se hacen por separado, cumpliendo el contrato que define la API.</a:t>
            </a:r>
          </a:p>
          <a:p>
            <a:r>
              <a:rPr lang="es-ES" sz="2000" dirty="0"/>
              <a:t>Mientras la interfaz no cambie, podremos cambiar el cliente o el servidor sin problemas.</a:t>
            </a:r>
          </a:p>
          <a:p>
            <a:endParaRPr lang="es-ES" dirty="0"/>
          </a:p>
        </p:txBody>
      </p:sp>
      <p:pic>
        <p:nvPicPr>
          <p:cNvPr id="8" name="object 4">
            <a:extLst>
              <a:ext uri="{FF2B5EF4-FFF2-40B4-BE49-F238E27FC236}">
                <a16:creationId xmlns:a16="http://schemas.microsoft.com/office/drawing/2014/main" id="{66039E43-4656-4947-034F-1F6E0F5CE6F7}"/>
              </a:ext>
            </a:extLst>
          </p:cNvPr>
          <p:cNvPicPr>
            <a:picLocks noGrp="1"/>
          </p:cNvPicPr>
          <p:nvPr>
            <p:ph type="pic" sz="quarter" idx="15"/>
          </p:nvPr>
        </p:nvPicPr>
        <p:blipFill>
          <a:blip r:embed="rId2" cstate="print"/>
          <a:stretch>
            <a:fillRect/>
          </a:stretch>
        </p:blipFill>
        <p:spPr>
          <a:xfrm>
            <a:off x="6158202" y="3429000"/>
            <a:ext cx="4893767" cy="1779552"/>
          </a:xfrm>
          <a:prstGeom prst="rect">
            <a:avLst/>
          </a:prstGeom>
        </p:spPr>
      </p:pic>
    </p:spTree>
    <p:extLst>
      <p:ext uri="{BB962C8B-B14F-4D97-AF65-F5344CB8AC3E}">
        <p14:creationId xmlns:p14="http://schemas.microsoft.com/office/powerpoint/2010/main" val="104851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098F693-D72A-27F6-8308-6F71960D20A5}"/>
              </a:ext>
            </a:extLst>
          </p:cNvPr>
          <p:cNvSpPr>
            <a:spLocks noGrp="1"/>
          </p:cNvSpPr>
          <p:nvPr>
            <p:ph type="body" sz="quarter" idx="12"/>
          </p:nvPr>
        </p:nvSpPr>
        <p:spPr>
          <a:xfrm>
            <a:off x="910696" y="1506375"/>
            <a:ext cx="10197587" cy="651610"/>
          </a:xfrm>
        </p:spPr>
        <p:txBody>
          <a:bodyPr/>
          <a:lstStyle/>
          <a:p>
            <a:r>
              <a:rPr lang="en-US" dirty="0"/>
              <a:t>Postman</a:t>
            </a:r>
            <a:endParaRPr lang="es-ES" dirty="0"/>
          </a:p>
        </p:txBody>
      </p:sp>
      <p:sp>
        <p:nvSpPr>
          <p:cNvPr id="3" name="Marcador de texto 2">
            <a:extLst>
              <a:ext uri="{FF2B5EF4-FFF2-40B4-BE49-F238E27FC236}">
                <a16:creationId xmlns:a16="http://schemas.microsoft.com/office/drawing/2014/main" id="{BA540823-05F7-DF48-CF05-5CAFCAA40290}"/>
              </a:ext>
            </a:extLst>
          </p:cNvPr>
          <p:cNvSpPr>
            <a:spLocks noGrp="1"/>
          </p:cNvSpPr>
          <p:nvPr>
            <p:ph type="body" sz="quarter" idx="13"/>
          </p:nvPr>
        </p:nvSpPr>
        <p:spPr/>
        <p:txBody>
          <a:bodyPr/>
          <a:lstStyle/>
          <a:p>
            <a:r>
              <a:rPr lang="en-US" dirty="0" err="1"/>
              <a:t>Consumir</a:t>
            </a:r>
            <a:r>
              <a:rPr lang="en-US" dirty="0"/>
              <a:t> un API REST con postman</a:t>
            </a:r>
            <a:endParaRPr lang="es-ES" dirty="0"/>
          </a:p>
        </p:txBody>
      </p:sp>
      <p:sp>
        <p:nvSpPr>
          <p:cNvPr id="4" name="Marcador de texto 3">
            <a:extLst>
              <a:ext uri="{FF2B5EF4-FFF2-40B4-BE49-F238E27FC236}">
                <a16:creationId xmlns:a16="http://schemas.microsoft.com/office/drawing/2014/main" id="{71CB4EE7-07E9-A758-383F-024C3CCC18E6}"/>
              </a:ext>
            </a:extLst>
          </p:cNvPr>
          <p:cNvSpPr>
            <a:spLocks noGrp="1"/>
          </p:cNvSpPr>
          <p:nvPr>
            <p:ph type="body" sz="quarter" idx="14"/>
          </p:nvPr>
        </p:nvSpPr>
        <p:spPr/>
        <p:txBody>
          <a:bodyPr/>
          <a:lstStyle/>
          <a:p>
            <a:r>
              <a:rPr lang="es-ES" sz="2400" dirty="0"/>
              <a:t>Es una aplicación que nos permite realizar pruebas API</a:t>
            </a:r>
          </a:p>
          <a:p>
            <a:r>
              <a:rPr lang="es-ES" sz="2400" dirty="0"/>
              <a:t>También puede servir como repositorio para las llamadas de una API</a:t>
            </a:r>
          </a:p>
          <a:p>
            <a:endParaRPr lang="es-ES" dirty="0"/>
          </a:p>
        </p:txBody>
      </p:sp>
      <p:pic>
        <p:nvPicPr>
          <p:cNvPr id="6" name="object 4">
            <a:extLst>
              <a:ext uri="{FF2B5EF4-FFF2-40B4-BE49-F238E27FC236}">
                <a16:creationId xmlns:a16="http://schemas.microsoft.com/office/drawing/2014/main" id="{1B3EB1D7-5D2C-4991-5DFC-74218372A617}"/>
              </a:ext>
            </a:extLst>
          </p:cNvPr>
          <p:cNvPicPr>
            <a:picLocks noGrp="1"/>
          </p:cNvPicPr>
          <p:nvPr>
            <p:ph type="pic" sz="quarter" idx="15"/>
          </p:nvPr>
        </p:nvPicPr>
        <p:blipFill>
          <a:blip r:embed="rId2" cstate="print"/>
          <a:stretch>
            <a:fillRect/>
          </a:stretch>
        </p:blipFill>
        <p:spPr>
          <a:xfrm>
            <a:off x="7389845" y="1964986"/>
            <a:ext cx="3718438" cy="3386639"/>
          </a:xfrm>
          <a:prstGeom prst="rect">
            <a:avLst/>
          </a:prstGeom>
        </p:spPr>
      </p:pic>
    </p:spTree>
    <p:extLst>
      <p:ext uri="{BB962C8B-B14F-4D97-AF65-F5344CB8AC3E}">
        <p14:creationId xmlns:p14="http://schemas.microsoft.com/office/powerpoint/2010/main" val="355316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B283D59-0716-356F-E1E8-D5D2485E0FED}"/>
              </a:ext>
            </a:extLst>
          </p:cNvPr>
          <p:cNvSpPr>
            <a:spLocks noGrp="1"/>
          </p:cNvSpPr>
          <p:nvPr>
            <p:ph type="body" sz="quarter" idx="12"/>
          </p:nvPr>
        </p:nvSpPr>
        <p:spPr/>
        <p:txBody>
          <a:bodyPr/>
          <a:lstStyle/>
          <a:p>
            <a:r>
              <a:rPr lang="es-ES" dirty="0" err="1"/>
              <a:t>URIs</a:t>
            </a:r>
            <a:r>
              <a:rPr lang="es-ES" dirty="0"/>
              <a:t> y </a:t>
            </a:r>
            <a:r>
              <a:rPr lang="es-ES" dirty="0" err="1"/>
              <a:t>URLs</a:t>
            </a:r>
            <a:endParaRPr lang="es-ES" dirty="0"/>
          </a:p>
        </p:txBody>
      </p:sp>
      <p:sp>
        <p:nvSpPr>
          <p:cNvPr id="4" name="Marcador de texto 3">
            <a:extLst>
              <a:ext uri="{FF2B5EF4-FFF2-40B4-BE49-F238E27FC236}">
                <a16:creationId xmlns:a16="http://schemas.microsoft.com/office/drawing/2014/main" id="{5B7F6958-2ED1-A1B3-49D8-44DED96FEABC}"/>
              </a:ext>
            </a:extLst>
          </p:cNvPr>
          <p:cNvSpPr>
            <a:spLocks noGrp="1"/>
          </p:cNvSpPr>
          <p:nvPr>
            <p:ph type="body" sz="quarter" idx="14"/>
          </p:nvPr>
        </p:nvSpPr>
        <p:spPr>
          <a:xfrm>
            <a:off x="911225" y="2550368"/>
            <a:ext cx="10197058" cy="1779036"/>
          </a:xfrm>
        </p:spPr>
        <p:txBody>
          <a:bodyPr/>
          <a:lstStyle/>
          <a:p>
            <a:r>
              <a:rPr lang="es-ES" sz="1800" b="1" dirty="0">
                <a:solidFill>
                  <a:schemeClr val="accent1"/>
                </a:solidFill>
              </a:rPr>
              <a:t>URI</a:t>
            </a:r>
            <a:r>
              <a:rPr lang="es-ES" sz="1800" dirty="0"/>
              <a:t>: LA URI es el identificador recurso, por lo tanto, es la información a la que queremos acceder o que queremos modificar o borrar, independientemente de su localización o formato (por ejemplo, un ISBN).</a:t>
            </a:r>
          </a:p>
          <a:p>
            <a:r>
              <a:rPr lang="es-ES" sz="1800" b="1" dirty="0">
                <a:solidFill>
                  <a:schemeClr val="accent1"/>
                </a:solidFill>
              </a:rPr>
              <a:t>URL</a:t>
            </a:r>
            <a:r>
              <a:rPr lang="es-ES" sz="1800" dirty="0"/>
              <a:t>: (</a:t>
            </a:r>
            <a:r>
              <a:rPr lang="es-ES" sz="1800" dirty="0" err="1"/>
              <a:t>Uniform</a:t>
            </a:r>
            <a:r>
              <a:rPr lang="es-ES" sz="1800" dirty="0"/>
              <a:t> </a:t>
            </a:r>
            <a:r>
              <a:rPr lang="es-ES" sz="1800" dirty="0" err="1"/>
              <a:t>Resource</a:t>
            </a:r>
            <a:r>
              <a:rPr lang="es-ES" sz="1800" dirty="0"/>
              <a:t> </a:t>
            </a:r>
            <a:r>
              <a:rPr lang="es-ES" sz="1800" dirty="0" err="1"/>
              <a:t>Locator</a:t>
            </a:r>
            <a:r>
              <a:rPr lang="es-ES" sz="1800" dirty="0"/>
              <a:t>) son un tipo de URI (</a:t>
            </a:r>
            <a:r>
              <a:rPr lang="es-ES" sz="1800" dirty="0" err="1"/>
              <a:t>Uniform</a:t>
            </a:r>
            <a:r>
              <a:rPr lang="es-ES" sz="1800" dirty="0"/>
              <a:t> </a:t>
            </a:r>
            <a:r>
              <a:rPr lang="es-ES" sz="1800" dirty="0" err="1"/>
              <a:t>Resource</a:t>
            </a:r>
            <a:r>
              <a:rPr lang="es-ES" sz="1800" dirty="0"/>
              <a:t> </a:t>
            </a:r>
            <a:r>
              <a:rPr lang="es-ES" sz="1800" dirty="0" err="1"/>
              <a:t>Identifier</a:t>
            </a:r>
            <a:r>
              <a:rPr lang="es-ES" sz="1800" dirty="0"/>
              <a:t>) que además de permitir identificar de forma única el recurso, nos permite localizarlo para poder acceder a él o compartir su ubicación.</a:t>
            </a:r>
          </a:p>
        </p:txBody>
      </p:sp>
      <p:pic>
        <p:nvPicPr>
          <p:cNvPr id="6" name="object 4">
            <a:extLst>
              <a:ext uri="{FF2B5EF4-FFF2-40B4-BE49-F238E27FC236}">
                <a16:creationId xmlns:a16="http://schemas.microsoft.com/office/drawing/2014/main" id="{D7D7E078-9CFF-26A3-E971-5E91707DECDC}"/>
              </a:ext>
            </a:extLst>
          </p:cNvPr>
          <p:cNvPicPr>
            <a:picLocks noGrp="1"/>
          </p:cNvPicPr>
          <p:nvPr>
            <p:ph type="pic" sz="quarter" idx="15"/>
          </p:nvPr>
        </p:nvPicPr>
        <p:blipFill>
          <a:blip r:embed="rId2" cstate="print"/>
          <a:stretch>
            <a:fillRect/>
          </a:stretch>
        </p:blipFill>
        <p:spPr>
          <a:xfrm>
            <a:off x="2200762" y="4517085"/>
            <a:ext cx="7790476" cy="1428571"/>
          </a:xfrm>
          <a:prstGeom prst="rect">
            <a:avLst/>
          </a:prstGeom>
        </p:spPr>
      </p:pic>
    </p:spTree>
    <p:extLst>
      <p:ext uri="{BB962C8B-B14F-4D97-AF65-F5344CB8AC3E}">
        <p14:creationId xmlns:p14="http://schemas.microsoft.com/office/powerpoint/2010/main" val="272365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p:txBody>
          <a:bodyPr/>
          <a:lstStyle/>
          <a:p>
            <a:r>
              <a:rPr lang="en-US" dirty="0" err="1"/>
              <a:t>Reglas</a:t>
            </a:r>
            <a:r>
              <a:rPr lang="en-US" dirty="0"/>
              <a:t> de </a:t>
            </a:r>
            <a:r>
              <a:rPr lang="en-US" dirty="0" err="1"/>
              <a:t>una</a:t>
            </a:r>
            <a:r>
              <a:rPr lang="en-US" dirty="0"/>
              <a:t> URI</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Los nombres de URI no deben implicar una acción, por lo tanto, debe evitarse usar verbos en ellos.</a:t>
            </a:r>
          </a:p>
          <a:p>
            <a:r>
              <a:rPr lang="es-ES" sz="2400" dirty="0"/>
              <a:t>Deben ser únicas, no debemos tener más de una URI para identificar un mismo recurso.</a:t>
            </a:r>
          </a:p>
          <a:p>
            <a:r>
              <a:rPr lang="es-ES" sz="2400" dirty="0"/>
              <a:t>Deben ser independiente de formato</a:t>
            </a:r>
          </a:p>
          <a:p>
            <a:r>
              <a:rPr lang="es-ES" sz="2400" dirty="0"/>
              <a:t>Deben mantener una jerarquía lógica</a:t>
            </a:r>
          </a:p>
          <a:p>
            <a:r>
              <a:rPr lang="es-ES" sz="2400" dirty="0"/>
              <a:t>Los filtrados de información de un recurso no se hacen en el </a:t>
            </a:r>
            <a:r>
              <a:rPr lang="es-ES" sz="2400" dirty="0" err="1"/>
              <a:t>path</a:t>
            </a:r>
            <a:endParaRPr lang="es-ES" sz="2400" dirty="0"/>
          </a:p>
          <a:p>
            <a:endParaRPr lang="es-ES" dirty="0"/>
          </a:p>
        </p:txBody>
      </p:sp>
    </p:spTree>
    <p:extLst>
      <p:ext uri="{BB962C8B-B14F-4D97-AF65-F5344CB8AC3E}">
        <p14:creationId xmlns:p14="http://schemas.microsoft.com/office/powerpoint/2010/main" val="1572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no </a:t>
            </a:r>
            <a:r>
              <a:rPr lang="en-US" dirty="0" err="1"/>
              <a:t>deben</a:t>
            </a:r>
            <a:r>
              <a:rPr lang="en-US" dirty="0"/>
              <a:t> </a:t>
            </a:r>
            <a:r>
              <a:rPr lang="en-US" dirty="0" err="1"/>
              <a:t>implicar</a:t>
            </a:r>
            <a:r>
              <a:rPr lang="en-US" dirty="0"/>
              <a:t> </a:t>
            </a:r>
            <a:r>
              <a:rPr lang="en-US" dirty="0" err="1"/>
              <a:t>acciones</a:t>
            </a:r>
            <a:r>
              <a:rPr lang="en-US" dirty="0"/>
              <a:t>, y </a:t>
            </a:r>
            <a:r>
              <a:rPr lang="en-US" dirty="0" err="1"/>
              <a:t>deben</a:t>
            </a:r>
            <a:r>
              <a:rPr lang="en-US" dirty="0"/>
              <a:t> ser </a:t>
            </a:r>
            <a:r>
              <a:rPr lang="en-US" dirty="0" err="1"/>
              <a:t>únicas</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a:t>
            </a:r>
            <a:r>
              <a:rPr lang="es-ES" sz="2400" dirty="0" err="1"/>
              <a:t>invoices</a:t>
            </a:r>
            <a:r>
              <a:rPr lang="es-ES" sz="2400" dirty="0"/>
              <a:t>/234/</a:t>
            </a:r>
            <a:r>
              <a:rPr lang="es-ES" sz="2400" dirty="0" err="1"/>
              <a:t>edit</a:t>
            </a:r>
            <a:r>
              <a:rPr lang="es-ES" sz="2400" dirty="0"/>
              <a:t> ❌</a:t>
            </a:r>
          </a:p>
          <a:p>
            <a:pPr lvl="1"/>
            <a:r>
              <a:rPr lang="es-ES" sz="2000" dirty="0"/>
              <a:t>Incorrecto, ya que tenemos el verbo editar en la misma</a:t>
            </a:r>
          </a:p>
          <a:p>
            <a:r>
              <a:rPr lang="es-ES" sz="2400" dirty="0"/>
              <a:t>/</a:t>
            </a:r>
            <a:r>
              <a:rPr lang="es-ES" sz="2400" dirty="0" err="1"/>
              <a:t>invoices</a:t>
            </a:r>
            <a:r>
              <a:rPr lang="es-ES" sz="2400" dirty="0"/>
              <a:t>/234 + HTTP VERB ✔️</a:t>
            </a:r>
          </a:p>
          <a:p>
            <a:pPr lvl="1"/>
            <a:r>
              <a:rPr lang="es-ES" sz="2000" dirty="0"/>
              <a:t>Una misma URI para todas las acciones sobre el recurso</a:t>
            </a:r>
          </a:p>
          <a:p>
            <a:endParaRPr lang="es-ES" dirty="0"/>
          </a:p>
        </p:txBody>
      </p:sp>
    </p:spTree>
    <p:extLst>
      <p:ext uri="{BB962C8B-B14F-4D97-AF65-F5344CB8AC3E}">
        <p14:creationId xmlns:p14="http://schemas.microsoft.com/office/powerpoint/2010/main" val="261393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ser </a:t>
            </a:r>
            <a:r>
              <a:rPr lang="en-US" dirty="0" err="1"/>
              <a:t>independientes</a:t>
            </a:r>
            <a:r>
              <a:rPr lang="en-US" dirty="0"/>
              <a:t> del </a:t>
            </a:r>
            <a:r>
              <a:rPr lang="en-US" dirty="0" err="1"/>
              <a:t>formato</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/234.pdf ❌</a:t>
            </a:r>
          </a:p>
          <a:p>
            <a:pPr lvl="1"/>
            <a:r>
              <a:rPr lang="es-ES" sz="2000" dirty="0"/>
              <a:t>El formato no debería indicarse en la URI.</a:t>
            </a:r>
          </a:p>
          <a:p>
            <a:r>
              <a:rPr lang="es-ES" sz="2400" dirty="0"/>
              <a:t>/</a:t>
            </a:r>
            <a:r>
              <a:rPr lang="es-ES" sz="2400" dirty="0" err="1"/>
              <a:t>invoices</a:t>
            </a:r>
            <a:r>
              <a:rPr lang="es-ES" sz="2400" dirty="0"/>
              <a:t>/234 + HTTP HEADER FORMATO PDF ✔️</a:t>
            </a:r>
          </a:p>
          <a:p>
            <a:pPr lvl="1"/>
            <a:r>
              <a:rPr lang="es-ES" sz="2000" dirty="0"/>
              <a:t>La Uri es correcta porque no depende del formato</a:t>
            </a:r>
          </a:p>
          <a:p>
            <a:pPr lvl="1"/>
            <a:r>
              <a:rPr lang="es-ES" sz="2000" dirty="0"/>
              <a:t>El cliente puede especificar preferencia de formato en cabeceras Http</a:t>
            </a:r>
          </a:p>
          <a:p>
            <a:pPr lvl="1"/>
            <a:r>
              <a:rPr lang="es-ES" sz="2000" dirty="0"/>
              <a:t>La cabecera para el formato de la petición suele ser: Content-</a:t>
            </a:r>
            <a:r>
              <a:rPr lang="es-ES" sz="2000" dirty="0" err="1"/>
              <a:t>Type</a:t>
            </a:r>
            <a:endParaRPr lang="es-ES" sz="2000" dirty="0"/>
          </a:p>
          <a:p>
            <a:endParaRPr lang="es-ES" dirty="0"/>
          </a:p>
        </p:txBody>
      </p:sp>
    </p:spTree>
    <p:extLst>
      <p:ext uri="{BB962C8B-B14F-4D97-AF65-F5344CB8AC3E}">
        <p14:creationId xmlns:p14="http://schemas.microsoft.com/office/powerpoint/2010/main" val="227696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a:t>
            </a:r>
            <a:r>
              <a:rPr lang="en-US" dirty="0" err="1"/>
              <a:t>mantener</a:t>
            </a:r>
            <a:r>
              <a:rPr lang="en-US" dirty="0"/>
              <a:t> </a:t>
            </a:r>
            <a:r>
              <a:rPr lang="en-US" dirty="0" err="1"/>
              <a:t>una</a:t>
            </a:r>
            <a:r>
              <a:rPr lang="en-US" dirty="0"/>
              <a:t> </a:t>
            </a:r>
            <a:r>
              <a:rPr lang="en-US" dirty="0" err="1"/>
              <a:t>jerarquía</a:t>
            </a:r>
            <a:r>
              <a:rPr lang="en-US" dirty="0"/>
              <a:t> </a:t>
            </a:r>
            <a:r>
              <a:rPr lang="en-US" dirty="0" err="1"/>
              <a:t>lógica</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a:t>
            </a:r>
            <a:r>
              <a:rPr lang="es-ES" sz="2400" dirty="0" err="1"/>
              <a:t>customers</a:t>
            </a:r>
            <a:r>
              <a:rPr lang="es-ES" sz="2400" dirty="0"/>
              <a:t>/007 ❌</a:t>
            </a:r>
          </a:p>
          <a:p>
            <a:pPr lvl="1"/>
            <a:r>
              <a:rPr lang="es-ES" sz="2000" dirty="0"/>
              <a:t>No es una URI correcta ya que no sigue una jerarquía lógica. Es raro que las facturas tengan clientes. Los clientes deberían tener facturas.</a:t>
            </a:r>
          </a:p>
          <a:p>
            <a:r>
              <a:rPr lang="es-ES" sz="2400" dirty="0"/>
              <a:t>/</a:t>
            </a:r>
            <a:r>
              <a:rPr lang="es-ES" sz="2400" dirty="0" err="1"/>
              <a:t>customers</a:t>
            </a:r>
            <a:r>
              <a:rPr lang="es-ES" sz="2400" dirty="0"/>
              <a:t>/007/</a:t>
            </a:r>
            <a:r>
              <a:rPr lang="es-ES" sz="2400" dirty="0" err="1"/>
              <a:t>invoices</a:t>
            </a:r>
            <a:r>
              <a:rPr lang="es-ES" sz="2400" dirty="0"/>
              <a:t>/234 ✔️</a:t>
            </a:r>
          </a:p>
          <a:p>
            <a:pPr lvl="1"/>
            <a:r>
              <a:rPr lang="es-ES" sz="2000" dirty="0"/>
              <a:t>Ahora la jerarquía si es correcta</a:t>
            </a:r>
            <a:endParaRPr lang="es-ES" dirty="0"/>
          </a:p>
        </p:txBody>
      </p:sp>
    </p:spTree>
    <p:extLst>
      <p:ext uri="{BB962C8B-B14F-4D97-AF65-F5344CB8AC3E}">
        <p14:creationId xmlns:p14="http://schemas.microsoft.com/office/powerpoint/2010/main" val="237047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Para </a:t>
            </a:r>
            <a:r>
              <a:rPr lang="en-US" dirty="0" err="1"/>
              <a:t>filtrar</a:t>
            </a:r>
            <a:r>
              <a:rPr lang="en-US" dirty="0"/>
              <a:t> </a:t>
            </a:r>
            <a:r>
              <a:rPr lang="en-US" dirty="0" err="1"/>
              <a:t>paginar</a:t>
            </a:r>
            <a:r>
              <a:rPr lang="en-US" dirty="0"/>
              <a:t> u </a:t>
            </a:r>
            <a:r>
              <a:rPr lang="en-US" dirty="0" err="1"/>
              <a:t>ordenar</a:t>
            </a:r>
            <a:r>
              <a:rPr lang="en-US" dirty="0"/>
              <a:t> se </a:t>
            </a:r>
            <a:r>
              <a:rPr lang="en-US" dirty="0" err="1"/>
              <a:t>debe</a:t>
            </a:r>
            <a:r>
              <a:rPr lang="en-US" dirty="0"/>
              <a:t> </a:t>
            </a:r>
            <a:r>
              <a:rPr lang="en-US" dirty="0" err="1"/>
              <a:t>utilizar</a:t>
            </a:r>
            <a:r>
              <a:rPr lang="en-US" dirty="0"/>
              <a:t> </a:t>
            </a:r>
            <a:r>
              <a:rPr lang="en-US" dirty="0" err="1"/>
              <a:t>el</a:t>
            </a:r>
            <a:r>
              <a:rPr lang="en-US" dirty="0"/>
              <a:t> </a:t>
            </a:r>
            <a:r>
              <a:rPr lang="en-US" dirty="0" err="1"/>
              <a:t>QueryString</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a:t>
            </a:r>
            <a:r>
              <a:rPr lang="es-ES" sz="2400" dirty="0" err="1"/>
              <a:t>order</a:t>
            </a:r>
            <a:r>
              <a:rPr lang="es-ES" sz="2400" dirty="0"/>
              <a:t>/</a:t>
            </a:r>
            <a:r>
              <a:rPr lang="es-ES" sz="2400" dirty="0" err="1"/>
              <a:t>desc</a:t>
            </a:r>
            <a:r>
              <a:rPr lang="es-ES" sz="2400" dirty="0"/>
              <a:t>/date/2007/page/2 ❌</a:t>
            </a:r>
          </a:p>
          <a:p>
            <a:pPr lvl="1"/>
            <a:r>
              <a:rPr lang="es-ES" sz="2000" dirty="0"/>
              <a:t>Es una URI incorrecta, ya que para filtrar recursos debemos utilizar el </a:t>
            </a:r>
            <a:r>
              <a:rPr lang="es-ES" sz="2000" dirty="0" err="1"/>
              <a:t>Query</a:t>
            </a:r>
            <a:r>
              <a:rPr lang="es-ES" sz="2000" dirty="0"/>
              <a:t> </a:t>
            </a:r>
            <a:r>
              <a:rPr lang="es-ES" sz="2000" dirty="0" err="1"/>
              <a:t>String</a:t>
            </a:r>
            <a:r>
              <a:rPr lang="es-ES" sz="2000" dirty="0"/>
              <a:t>.</a:t>
            </a:r>
          </a:p>
          <a:p>
            <a:r>
              <a:rPr lang="es-ES" sz="2400" dirty="0"/>
              <a:t>/</a:t>
            </a:r>
            <a:r>
              <a:rPr lang="es-ES" sz="2400" dirty="0" err="1"/>
              <a:t>invoices?date</a:t>
            </a:r>
            <a:r>
              <a:rPr lang="es-ES" sz="2400" dirty="0"/>
              <a:t>=2007&amp;order=</a:t>
            </a:r>
            <a:r>
              <a:rPr lang="es-ES" sz="2400" dirty="0" err="1"/>
              <a:t>DESC&amp;page</a:t>
            </a:r>
            <a:r>
              <a:rPr lang="es-ES" sz="2400" dirty="0"/>
              <a:t>=2 ✔️</a:t>
            </a:r>
          </a:p>
          <a:p>
            <a:pPr lvl="1"/>
            <a:r>
              <a:rPr lang="es-ES" sz="2000" dirty="0"/>
              <a:t>Esta sería la URI correcta usando el </a:t>
            </a:r>
            <a:r>
              <a:rPr lang="es-ES" sz="2000" dirty="0" err="1"/>
              <a:t>QueryString</a:t>
            </a:r>
            <a:endParaRPr lang="es-ES" sz="2000" dirty="0"/>
          </a:p>
          <a:p>
            <a:pPr lvl="1"/>
            <a:r>
              <a:rPr lang="es-ES" sz="2000" dirty="0"/>
              <a:t>Lo que hay a partir de la ? es lo que se denomina </a:t>
            </a:r>
            <a:r>
              <a:rPr lang="es-ES" sz="2000" dirty="0" err="1"/>
              <a:t>QueryString</a:t>
            </a:r>
            <a:r>
              <a:rPr lang="es-ES" sz="2000" dirty="0"/>
              <a:t>.</a:t>
            </a:r>
          </a:p>
        </p:txBody>
      </p:sp>
    </p:spTree>
    <p:extLst>
      <p:ext uri="{BB962C8B-B14F-4D97-AF65-F5344CB8AC3E}">
        <p14:creationId xmlns:p14="http://schemas.microsoft.com/office/powerpoint/2010/main" val="224157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Verbos</a:t>
            </a:r>
            <a:r>
              <a:rPr lang="en-US" dirty="0"/>
              <a:t> HTTP</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Los </a:t>
            </a:r>
            <a:r>
              <a:rPr lang="en-US" dirty="0" err="1"/>
              <a:t>verbos</a:t>
            </a:r>
            <a:r>
              <a:rPr lang="en-US" dirty="0"/>
              <a:t> HTTP </a:t>
            </a:r>
            <a:r>
              <a:rPr lang="en-US" dirty="0" err="1"/>
              <a:t>nos</a:t>
            </a:r>
            <a:r>
              <a:rPr lang="en-US" dirty="0"/>
              <a:t> </a:t>
            </a:r>
            <a:r>
              <a:rPr lang="en-US" dirty="0" err="1"/>
              <a:t>permiten</a:t>
            </a:r>
            <a:r>
              <a:rPr lang="en-US" dirty="0"/>
              <a:t> </a:t>
            </a:r>
            <a:r>
              <a:rPr lang="en-US" dirty="0" err="1"/>
              <a:t>especificar</a:t>
            </a:r>
            <a:r>
              <a:rPr lang="en-US" dirty="0"/>
              <a:t> las </a:t>
            </a:r>
            <a:r>
              <a:rPr lang="en-US" dirty="0" err="1"/>
              <a:t>operaciones</a:t>
            </a:r>
            <a:r>
              <a:rPr lang="en-US" dirty="0"/>
              <a:t> a </a:t>
            </a:r>
            <a:r>
              <a:rPr lang="en-US" dirty="0" err="1"/>
              <a:t>realizar</a:t>
            </a:r>
            <a:r>
              <a:rPr lang="en-US" dirty="0"/>
              <a:t> </a:t>
            </a:r>
            <a:r>
              <a:rPr lang="en-US" dirty="0" err="1"/>
              <a:t>sobre</a:t>
            </a:r>
            <a:r>
              <a:rPr lang="en-US" dirty="0"/>
              <a:t> un </a:t>
            </a:r>
            <a:r>
              <a:rPr lang="en-US" dirty="0" err="1"/>
              <a:t>recurso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solidFill>
                  <a:schemeClr val="accent1"/>
                </a:solidFill>
              </a:rPr>
              <a:t>GET</a:t>
            </a:r>
            <a:r>
              <a:rPr lang="es-ES" sz="2000" dirty="0"/>
              <a:t>: Para consultar y leer recursos.</a:t>
            </a:r>
          </a:p>
          <a:p>
            <a:r>
              <a:rPr lang="es-ES" sz="2000" dirty="0">
                <a:solidFill>
                  <a:schemeClr val="accent1"/>
                </a:solidFill>
              </a:rPr>
              <a:t>POST</a:t>
            </a:r>
            <a:r>
              <a:rPr lang="es-ES" sz="2000" dirty="0"/>
              <a:t>: Para crear recursos</a:t>
            </a:r>
          </a:p>
          <a:p>
            <a:r>
              <a:rPr lang="es-ES" sz="2000" dirty="0">
                <a:solidFill>
                  <a:schemeClr val="accent1"/>
                </a:solidFill>
              </a:rPr>
              <a:t>PUT</a:t>
            </a:r>
            <a:r>
              <a:rPr lang="es-ES" sz="2000" dirty="0"/>
              <a:t>: Para editar recursos</a:t>
            </a:r>
          </a:p>
          <a:p>
            <a:r>
              <a:rPr lang="es-ES" sz="2000" dirty="0">
                <a:solidFill>
                  <a:schemeClr val="accent1"/>
                </a:solidFill>
              </a:rPr>
              <a:t>PATCH</a:t>
            </a:r>
            <a:r>
              <a:rPr lang="es-ES" sz="2000" dirty="0"/>
              <a:t>: Para editar partes concretas de un recurso</a:t>
            </a:r>
            <a:endParaRPr lang="en-ES" sz="2000" dirty="0"/>
          </a:p>
          <a:p>
            <a:r>
              <a:rPr lang="es-ES" sz="2000" dirty="0">
                <a:solidFill>
                  <a:schemeClr val="accent1"/>
                </a:solidFill>
              </a:rPr>
              <a:t>DELETE</a:t>
            </a:r>
            <a:r>
              <a:rPr lang="es-ES" sz="2000" dirty="0"/>
              <a:t>: Para eliminar recursos</a:t>
            </a:r>
          </a:p>
        </p:txBody>
      </p:sp>
    </p:spTree>
    <p:extLst>
      <p:ext uri="{BB962C8B-B14F-4D97-AF65-F5344CB8AC3E}">
        <p14:creationId xmlns:p14="http://schemas.microsoft.com/office/powerpoint/2010/main" val="139310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9000"/>
            <a:ext cx="10683617" cy="2916238"/>
          </a:xfrm>
        </p:spPr>
        <p:txBody>
          <a:bodyPr/>
          <a:lstStyle/>
          <a:p>
            <a:r>
              <a:rPr lang="es-ES" sz="1400" dirty="0">
                <a:solidFill>
                  <a:schemeClr val="accent1"/>
                </a:solidFill>
              </a:rPr>
              <a:t>GET /</a:t>
            </a:r>
            <a:r>
              <a:rPr lang="es-ES" sz="1400" dirty="0" err="1">
                <a:solidFill>
                  <a:schemeClr val="accent1"/>
                </a:solidFill>
              </a:rPr>
              <a:t>invoices</a:t>
            </a:r>
            <a:r>
              <a:rPr lang="es-ES" sz="1400" dirty="0">
                <a:solidFill>
                  <a:schemeClr val="accent1"/>
                </a:solidFill>
              </a:rPr>
              <a:t> </a:t>
            </a:r>
            <a:r>
              <a:rPr lang="es-ES" sz="1400" dirty="0"/>
              <a:t>Nos permite acceder al listado de facturas</a:t>
            </a:r>
          </a:p>
          <a:p>
            <a:r>
              <a:rPr lang="es-ES" sz="1400" dirty="0">
                <a:solidFill>
                  <a:schemeClr val="accent1"/>
                </a:solidFill>
              </a:rPr>
              <a:t>GET /</a:t>
            </a:r>
            <a:r>
              <a:rPr lang="es-ES" sz="1400" dirty="0" err="1">
                <a:solidFill>
                  <a:schemeClr val="accent1"/>
                </a:solidFill>
              </a:rPr>
              <a:t>invoices</a:t>
            </a:r>
            <a:r>
              <a:rPr lang="es-ES" sz="1400" dirty="0">
                <a:solidFill>
                  <a:schemeClr val="accent1"/>
                </a:solidFill>
              </a:rPr>
              <a:t>/321 </a:t>
            </a:r>
            <a:r>
              <a:rPr lang="es-ES" sz="1400" dirty="0"/>
              <a:t>Nos permite acceder a la factura 321</a:t>
            </a:r>
          </a:p>
          <a:p>
            <a:r>
              <a:rPr lang="es-ES" sz="1400" dirty="0">
                <a:solidFill>
                  <a:schemeClr val="accent1"/>
                </a:solidFill>
              </a:rPr>
              <a:t>POST /</a:t>
            </a:r>
            <a:r>
              <a:rPr lang="es-ES" sz="1400" dirty="0" err="1">
                <a:solidFill>
                  <a:schemeClr val="accent1"/>
                </a:solidFill>
              </a:rPr>
              <a:t>invoices</a:t>
            </a:r>
            <a:r>
              <a:rPr lang="es-ES" sz="1400" dirty="0">
                <a:solidFill>
                  <a:schemeClr val="accent1"/>
                </a:solidFill>
              </a:rPr>
              <a:t> </a:t>
            </a:r>
            <a:r>
              <a:rPr lang="es-ES" sz="1400" dirty="0"/>
              <a:t>Nos permite crear una factura nueva.</a:t>
            </a:r>
          </a:p>
          <a:p>
            <a:pPr lvl="1"/>
            <a:r>
              <a:rPr lang="es-ES" sz="1000" dirty="0"/>
              <a:t>Su resultado normalmente es 201 (</a:t>
            </a:r>
            <a:r>
              <a:rPr lang="es-ES" sz="1000" dirty="0" err="1"/>
              <a:t>Created</a:t>
            </a:r>
            <a:r>
              <a:rPr lang="es-ES" sz="1000" dirty="0"/>
              <a:t>)</a:t>
            </a:r>
          </a:p>
          <a:p>
            <a:r>
              <a:rPr lang="es-ES" sz="1400" dirty="0">
                <a:solidFill>
                  <a:schemeClr val="accent1"/>
                </a:solidFill>
              </a:rPr>
              <a:t>PUT /</a:t>
            </a:r>
            <a:r>
              <a:rPr lang="es-ES" sz="1400" dirty="0" err="1">
                <a:solidFill>
                  <a:schemeClr val="accent1"/>
                </a:solidFill>
              </a:rPr>
              <a:t>invoices</a:t>
            </a:r>
            <a:r>
              <a:rPr lang="es-ES" sz="1400" dirty="0">
                <a:solidFill>
                  <a:schemeClr val="accent1"/>
                </a:solidFill>
              </a:rPr>
              <a:t>/123 </a:t>
            </a:r>
            <a:r>
              <a:rPr lang="es-ES" sz="1400" dirty="0"/>
              <a:t>Nos permite editar la factura, sustituyendo la totalidad de la información anterior por la nueva.</a:t>
            </a:r>
          </a:p>
          <a:p>
            <a:r>
              <a:rPr lang="es-ES" sz="1400" dirty="0">
                <a:solidFill>
                  <a:schemeClr val="accent1"/>
                </a:solidFill>
              </a:rPr>
              <a:t>PATCH /</a:t>
            </a:r>
            <a:r>
              <a:rPr lang="es-ES" sz="1400" dirty="0" err="1">
                <a:solidFill>
                  <a:schemeClr val="accent1"/>
                </a:solidFill>
              </a:rPr>
              <a:t>invoices</a:t>
            </a:r>
            <a:r>
              <a:rPr lang="es-ES" sz="1400" dirty="0">
                <a:solidFill>
                  <a:schemeClr val="accent1"/>
                </a:solidFill>
              </a:rPr>
              <a:t>/123 </a:t>
            </a:r>
            <a:r>
              <a:rPr lang="es-ES" sz="1400" dirty="0"/>
              <a:t>Nos permite editar la factura, actualizando solo aquellos campos que el cliente envía.</a:t>
            </a:r>
          </a:p>
          <a:p>
            <a:r>
              <a:rPr lang="es-ES" sz="1400" dirty="0">
                <a:solidFill>
                  <a:schemeClr val="accent1"/>
                </a:solidFill>
              </a:rPr>
              <a:t>DELETE /</a:t>
            </a:r>
            <a:r>
              <a:rPr lang="es-ES" sz="1400" dirty="0" err="1">
                <a:solidFill>
                  <a:schemeClr val="accent1"/>
                </a:solidFill>
              </a:rPr>
              <a:t>invoices</a:t>
            </a:r>
            <a:r>
              <a:rPr lang="es-ES" sz="1400" dirty="0">
                <a:solidFill>
                  <a:schemeClr val="accent1"/>
                </a:solidFill>
              </a:rPr>
              <a:t>/123 </a:t>
            </a:r>
            <a:r>
              <a:rPr lang="es-ES" sz="1400" dirty="0"/>
              <a:t>Nos permite eliminar la factura</a:t>
            </a:r>
          </a:p>
          <a:p>
            <a:pPr lvl="1"/>
            <a:r>
              <a:rPr lang="es-ES" sz="1000" dirty="0"/>
              <a:t>Su resultado normalmente es 204 (No Content)</a:t>
            </a:r>
          </a:p>
          <a:p>
            <a:pPr marL="457200" lvl="1" indent="0">
              <a:buNone/>
            </a:pPr>
            <a:endParaRPr lang="es-ES" sz="1000" dirty="0"/>
          </a:p>
          <a:p>
            <a:r>
              <a:rPr lang="es-ES" sz="1600" dirty="0"/>
              <a:t>Es un error emplear solo métodos GET y POST para todas las operaciones de nuestra API</a:t>
            </a:r>
          </a:p>
          <a:p>
            <a:endParaRPr lang="es-ES" dirty="0"/>
          </a:p>
        </p:txBody>
      </p:sp>
    </p:spTree>
    <p:extLst>
      <p:ext uri="{BB962C8B-B14F-4D97-AF65-F5344CB8AC3E}">
        <p14:creationId xmlns:p14="http://schemas.microsoft.com/office/powerpoint/2010/main" val="127691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Introducción a Http API REST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APIs HTTP Restful</a:t>
            </a:r>
            <a:endParaRPr lang="en-ES" dirty="0"/>
          </a:p>
        </p:txBody>
      </p:sp>
    </p:spTree>
    <p:extLst>
      <p:ext uri="{BB962C8B-B14F-4D97-AF65-F5344CB8AC3E}">
        <p14:creationId xmlns:p14="http://schemas.microsoft.com/office/powerpoint/2010/main" val="3489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pic>
        <p:nvPicPr>
          <p:cNvPr id="7" name="object 4">
            <a:extLst>
              <a:ext uri="{FF2B5EF4-FFF2-40B4-BE49-F238E27FC236}">
                <a16:creationId xmlns:a16="http://schemas.microsoft.com/office/drawing/2014/main" id="{57147CF7-AE83-AD57-00C4-9829C9AA8D67}"/>
              </a:ext>
            </a:extLst>
          </p:cNvPr>
          <p:cNvPicPr/>
          <p:nvPr/>
        </p:nvPicPr>
        <p:blipFill>
          <a:blip r:embed="rId2" cstate="print"/>
          <a:stretch>
            <a:fillRect/>
          </a:stretch>
        </p:blipFill>
        <p:spPr>
          <a:xfrm>
            <a:off x="2394546" y="3714896"/>
            <a:ext cx="6335154" cy="2151391"/>
          </a:xfrm>
          <a:prstGeom prst="rect">
            <a:avLst/>
          </a:prstGeom>
        </p:spPr>
      </p:pic>
    </p:spTree>
    <p:extLst>
      <p:ext uri="{BB962C8B-B14F-4D97-AF65-F5344CB8AC3E}">
        <p14:creationId xmlns:p14="http://schemas.microsoft.com/office/powerpoint/2010/main" val="403980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URIs</a:t>
            </a:r>
            <a:endParaRPr lang="en-ES" dirty="0"/>
          </a:p>
        </p:txBody>
      </p:sp>
      <p:pic>
        <p:nvPicPr>
          <p:cNvPr id="8" name="Marcador de posición de imagen 7" descr="Grupo de personas haciendo flexiones">
            <a:extLst>
              <a:ext uri="{FF2B5EF4-FFF2-40B4-BE49-F238E27FC236}">
                <a16:creationId xmlns:a16="http://schemas.microsoft.com/office/drawing/2014/main" id="{DC522E03-CC9B-920B-6F37-9C00173FD336}"/>
              </a:ext>
            </a:extLst>
          </p:cNvPr>
          <p:cNvPicPr>
            <a:picLocks noGrp="1" noChangeAspect="1"/>
          </p:cNvPicPr>
          <p:nvPr>
            <p:ph type="pic" sz="quarter" idx="15"/>
          </p:nvPr>
        </p:nvPicPr>
        <p:blipFill rotWithShape="1">
          <a:blip r:embed="rId2"/>
          <a:srcRect l="9978" r="25188"/>
          <a:stretch/>
        </p:blipFill>
        <p:spPr>
          <a:xfrm>
            <a:off x="6060461" y="1506375"/>
            <a:ext cx="4690187" cy="4827587"/>
          </a:xfrm>
        </p:spPr>
      </p:pic>
    </p:spTree>
    <p:extLst>
      <p:ext uri="{BB962C8B-B14F-4D97-AF65-F5344CB8AC3E}">
        <p14:creationId xmlns:p14="http://schemas.microsoft.com/office/powerpoint/2010/main" val="1861113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D35EEED-7D0E-5A2E-EAFC-8FCA38A12827}"/>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a:p>
            <a:endParaRPr lang="es-ES" dirty="0"/>
          </a:p>
        </p:txBody>
      </p:sp>
      <p:sp>
        <p:nvSpPr>
          <p:cNvPr id="3" name="Marcador de texto 2">
            <a:extLst>
              <a:ext uri="{FF2B5EF4-FFF2-40B4-BE49-F238E27FC236}">
                <a16:creationId xmlns:a16="http://schemas.microsoft.com/office/drawing/2014/main" id="{7454D732-2D13-DA2F-675D-9930DBFFBA04}"/>
              </a:ext>
            </a:extLst>
          </p:cNvPr>
          <p:cNvSpPr>
            <a:spLocks noGrp="1"/>
          </p:cNvSpPr>
          <p:nvPr>
            <p:ph type="body" sz="quarter" idx="13"/>
          </p:nvPr>
        </p:nvSpPr>
        <p:spPr/>
        <p:txBody>
          <a:bodyPr/>
          <a:lstStyle/>
          <a:p>
            <a:r>
              <a:rPr lang="en-US" dirty="0" err="1"/>
              <a:t>Ejemplo</a:t>
            </a:r>
            <a:r>
              <a:rPr lang="en-US" dirty="0"/>
              <a:t> de </a:t>
            </a:r>
            <a:r>
              <a:rPr lang="en-US" dirty="0" err="1"/>
              <a:t>respuesta</a:t>
            </a:r>
            <a:r>
              <a:rPr lang="en-US" dirty="0"/>
              <a:t> con </a:t>
            </a:r>
            <a:r>
              <a:rPr lang="en-US" dirty="0" err="1"/>
              <a:t>estado</a:t>
            </a:r>
            <a:r>
              <a:rPr lang="en-US" dirty="0"/>
              <a:t> no </a:t>
            </a:r>
            <a:r>
              <a:rPr lang="en-US" dirty="0" err="1"/>
              <a:t>estándar</a:t>
            </a:r>
            <a:endParaRPr lang="es-ES" dirty="0"/>
          </a:p>
        </p:txBody>
      </p:sp>
      <p:sp>
        <p:nvSpPr>
          <p:cNvPr id="4" name="Marcador de texto 3">
            <a:extLst>
              <a:ext uri="{FF2B5EF4-FFF2-40B4-BE49-F238E27FC236}">
                <a16:creationId xmlns:a16="http://schemas.microsoft.com/office/drawing/2014/main" id="{C8D646CC-EA04-C32F-CC36-21AE3F2410A0}"/>
              </a:ext>
            </a:extLst>
          </p:cNvPr>
          <p:cNvSpPr>
            <a:spLocks noGrp="1"/>
          </p:cNvSpPr>
          <p:nvPr>
            <p:ph type="body" sz="quarter" idx="14"/>
          </p:nvPr>
        </p:nvSpPr>
        <p:spPr>
          <a:xfrm>
            <a:off x="911224" y="3172969"/>
            <a:ext cx="10851689" cy="3458650"/>
          </a:xfrm>
        </p:spPr>
        <p:txBody>
          <a:bodyPr/>
          <a:lstStyle/>
          <a:p>
            <a:r>
              <a:rPr lang="es-ES" sz="2000" dirty="0"/>
              <a:t>Si tenemos una petición PUT /facturas/123 y la respuesta que nos devuelven es:</a:t>
            </a:r>
          </a:p>
          <a:p>
            <a:pPr lvl="1"/>
            <a:r>
              <a:rPr lang="es-ES" sz="1600" dirty="0"/>
              <a:t>Status </a:t>
            </a:r>
            <a:r>
              <a:rPr lang="es-ES" sz="1600" dirty="0" err="1"/>
              <a:t>Code</a:t>
            </a:r>
            <a:r>
              <a:rPr lang="es-ES" sz="1600" dirty="0"/>
              <a:t> 200</a:t>
            </a:r>
          </a:p>
          <a:p>
            <a:pPr lvl="1"/>
            <a:r>
              <a:rPr lang="es-ES" sz="1600" dirty="0"/>
              <a:t>Content: { </a:t>
            </a:r>
            <a:r>
              <a:rPr lang="es-ES" sz="1600" dirty="0" err="1"/>
              <a:t>success</a:t>
            </a:r>
            <a:r>
              <a:rPr lang="es-ES" sz="1600" dirty="0"/>
              <a:t>: false, </a:t>
            </a:r>
            <a:r>
              <a:rPr lang="es-ES" sz="1600" dirty="0" err="1"/>
              <a:t>code</a:t>
            </a:r>
            <a:r>
              <a:rPr lang="es-ES" sz="1600" dirty="0"/>
              <a:t>: 754, </a:t>
            </a:r>
            <a:r>
              <a:rPr lang="es-ES" sz="1600" dirty="0" err="1"/>
              <a:t>errormessage</a:t>
            </a:r>
            <a:r>
              <a:rPr lang="es-ES" sz="1600" dirty="0"/>
              <a:t>: "datos insuficientes“ }</a:t>
            </a:r>
          </a:p>
          <a:p>
            <a:r>
              <a:rPr lang="es-ES" sz="2000" dirty="0"/>
              <a:t>Esto está devolviendo un código 200 (Respuesta correcta), y en el cuerpo de la respuesta el error.</a:t>
            </a:r>
          </a:p>
          <a:p>
            <a:pPr lvl="1"/>
            <a:r>
              <a:rPr lang="es-ES" sz="1600" dirty="0"/>
              <a:t>Esto no es una respuesta standard ni es </a:t>
            </a:r>
            <a:r>
              <a:rPr lang="es-ES" sz="1600" dirty="0" err="1"/>
              <a:t>Restfull</a:t>
            </a:r>
            <a:endParaRPr lang="es-ES" sz="1600" dirty="0"/>
          </a:p>
          <a:p>
            <a:pPr lvl="1"/>
            <a:r>
              <a:rPr lang="es-ES" sz="1600" dirty="0"/>
              <a:t>El cliente se tendría que adaptar a este tipo de respuestas.</a:t>
            </a:r>
          </a:p>
          <a:p>
            <a:pPr lvl="1"/>
            <a:r>
              <a:rPr lang="es-ES" sz="1600" dirty="0"/>
              <a:t>Tenemos que mantener nuestros propios códigos en el servidor</a:t>
            </a:r>
          </a:p>
          <a:p>
            <a:r>
              <a:rPr lang="es-ES" sz="2000" dirty="0"/>
              <a:t>No hay que reinventar la rueda con las respuestas en un API que va por HTTP, hay que respetar el protocolo.</a:t>
            </a:r>
          </a:p>
          <a:p>
            <a:pPr lvl="1"/>
            <a:r>
              <a:rPr lang="es-ES" sz="1600" dirty="0"/>
              <a:t>Para ello el protocolo HTTP dispone de unos códigos de respuesta standard</a:t>
            </a:r>
          </a:p>
        </p:txBody>
      </p:sp>
    </p:spTree>
    <p:extLst>
      <p:ext uri="{BB962C8B-B14F-4D97-AF65-F5344CB8AC3E}">
        <p14:creationId xmlns:p14="http://schemas.microsoft.com/office/powerpoint/2010/main" val="51373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a:t>Los </a:t>
            </a:r>
            <a:r>
              <a:rPr lang="en-US" dirty="0" err="1"/>
              <a:t>códigos</a:t>
            </a:r>
            <a:r>
              <a:rPr lang="en-US" dirty="0"/>
              <a:t> de </a:t>
            </a:r>
            <a:r>
              <a:rPr lang="en-US" dirty="0" err="1"/>
              <a:t>estado</a:t>
            </a:r>
            <a:r>
              <a:rPr lang="en-US" dirty="0"/>
              <a:t> </a:t>
            </a:r>
            <a:r>
              <a:rPr lang="en-US" dirty="0" err="1"/>
              <a:t>permiten</a:t>
            </a:r>
            <a:r>
              <a:rPr lang="en-US" dirty="0"/>
              <a:t> al </a:t>
            </a:r>
            <a:r>
              <a:rPr lang="en-US" dirty="0" err="1"/>
              <a:t>servidor</a:t>
            </a:r>
            <a:r>
              <a:rPr lang="en-US" dirty="0"/>
              <a:t> </a:t>
            </a:r>
            <a:r>
              <a:rPr lang="en-US" dirty="0" err="1"/>
              <a:t>indicar</a:t>
            </a:r>
            <a:r>
              <a:rPr lang="en-US" dirty="0"/>
              <a:t> al </a:t>
            </a:r>
            <a:r>
              <a:rPr lang="en-US" dirty="0" err="1"/>
              <a:t>cliente</a:t>
            </a:r>
            <a:r>
              <a:rPr lang="en-US" dirty="0"/>
              <a:t> </a:t>
            </a:r>
            <a:r>
              <a:rPr lang="en-US" dirty="0" err="1"/>
              <a:t>el</a:t>
            </a:r>
            <a:r>
              <a:rPr lang="en-US" dirty="0"/>
              <a:t> </a:t>
            </a:r>
            <a:r>
              <a:rPr lang="en-US" dirty="0" err="1"/>
              <a:t>resultado</a:t>
            </a:r>
            <a:r>
              <a:rPr lang="en-US" dirty="0"/>
              <a:t> de la </a:t>
            </a:r>
            <a:r>
              <a:rPr lang="en-US" dirty="0" err="1"/>
              <a:t>operación</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solidFill>
                  <a:schemeClr val="accent1"/>
                </a:solidFill>
              </a:rPr>
              <a:t>1XX </a:t>
            </a:r>
            <a:r>
              <a:rPr lang="es-ES" sz="2400" dirty="0"/>
              <a:t>Respuesta informativa</a:t>
            </a:r>
          </a:p>
          <a:p>
            <a:r>
              <a:rPr lang="es-ES" sz="2400" dirty="0">
                <a:solidFill>
                  <a:schemeClr val="accent1"/>
                </a:solidFill>
              </a:rPr>
              <a:t>2XX </a:t>
            </a:r>
            <a:r>
              <a:rPr lang="es-ES" sz="2400" dirty="0"/>
              <a:t>Operación completada con éxito</a:t>
            </a:r>
          </a:p>
          <a:p>
            <a:r>
              <a:rPr lang="es-ES" sz="2400" dirty="0">
                <a:solidFill>
                  <a:schemeClr val="accent1"/>
                </a:solidFill>
              </a:rPr>
              <a:t>3XX </a:t>
            </a:r>
            <a:r>
              <a:rPr lang="es-ES" sz="2400" dirty="0"/>
              <a:t>Redirecciones</a:t>
            </a:r>
          </a:p>
          <a:p>
            <a:r>
              <a:rPr lang="es-ES" sz="2400" dirty="0">
                <a:solidFill>
                  <a:schemeClr val="accent1"/>
                </a:solidFill>
              </a:rPr>
              <a:t>4XX </a:t>
            </a:r>
            <a:r>
              <a:rPr lang="es-ES" sz="2400" dirty="0"/>
              <a:t>Errores en el lado cliente</a:t>
            </a:r>
          </a:p>
          <a:p>
            <a:r>
              <a:rPr lang="es-ES" sz="2400" dirty="0">
                <a:solidFill>
                  <a:schemeClr val="accent1"/>
                </a:solidFill>
              </a:rPr>
              <a:t>5XX </a:t>
            </a:r>
            <a:r>
              <a:rPr lang="es-ES" sz="2400" dirty="0"/>
              <a:t>Errores en el lado servidor</a:t>
            </a:r>
          </a:p>
          <a:p>
            <a:pPr marL="0" indent="0">
              <a:buNone/>
            </a:pPr>
            <a:r>
              <a:rPr lang="en-US" sz="1600" dirty="0">
                <a:solidFill>
                  <a:schemeClr val="accent1"/>
                </a:solidFill>
                <a:hlinkClick r:id="rId2">
                  <a:extLst>
                    <a:ext uri="{A12FA001-AC4F-418D-AE19-62706E023703}">
                      <ahyp:hlinkClr xmlns:ahyp="http://schemas.microsoft.com/office/drawing/2018/hyperlinkcolor" val="tx"/>
                    </a:ext>
                  </a:extLst>
                </a:hlinkClick>
              </a:rPr>
              <a:t>Choosing an HTTP Status Code — Stop Making It Hard | codetinkerer.com</a:t>
            </a:r>
            <a:endParaRPr lang="es-ES" sz="2400" dirty="0">
              <a:solidFill>
                <a:schemeClr val="accent1"/>
              </a:solidFill>
            </a:endParaRPr>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3"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60570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016" y="1535837"/>
            <a:ext cx="8700884" cy="996205"/>
          </a:xfrm>
        </p:spPr>
        <p:txBody>
          <a:bodyPr/>
          <a:lstStyle/>
          <a:p>
            <a:r>
              <a:rPr lang="en-US" sz="4800" dirty="0" err="1">
                <a:latin typeface="Montserrat SemiBold" pitchFamily="2" charset="77"/>
                <a:ea typeface="+mn-ea"/>
                <a:cs typeface="+mn-cs"/>
              </a:rPr>
              <a:t>Códigos</a:t>
            </a:r>
            <a:r>
              <a:rPr lang="en-US" sz="4800" dirty="0">
                <a:latin typeface="Montserrat SemiBold" pitchFamily="2" charset="77"/>
                <a:ea typeface="+mn-ea"/>
                <a:cs typeface="+mn-cs"/>
              </a:rPr>
              <a:t> de </a:t>
            </a:r>
            <a:r>
              <a:rPr lang="en-US" sz="4800" dirty="0" err="1">
                <a:latin typeface="Montserrat SemiBold" pitchFamily="2" charset="77"/>
                <a:ea typeface="+mn-ea"/>
                <a:cs typeface="+mn-cs"/>
              </a:rPr>
              <a:t>estado</a:t>
            </a:r>
            <a:r>
              <a:rPr lang="en-US" sz="4800" dirty="0">
                <a:latin typeface="Montserrat SemiBold" pitchFamily="2" charset="77"/>
                <a:ea typeface="+mn-ea"/>
                <a:cs typeface="+mn-cs"/>
              </a:rPr>
              <a:t> HTTP</a:t>
            </a:r>
            <a:endParaRPr lang="es-ES" sz="4800" dirty="0">
              <a:latin typeface="Montserrat SemiBold" pitchFamily="2" charset="77"/>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3209436338"/>
              </p:ext>
            </p:extLst>
          </p:nvPr>
        </p:nvGraphicFramePr>
        <p:xfrm>
          <a:off x="913015" y="2441360"/>
          <a:ext cx="9618055" cy="4052801"/>
        </p:xfrm>
        <a:graphic>
          <a:graphicData uri="http://schemas.openxmlformats.org/drawingml/2006/table">
            <a:tbl>
              <a:tblPr firstRow="1" bandRow="1">
                <a:tableStyleId>{5C22544A-7EE6-4342-B048-85BDC9FD1C3A}</a:tableStyleId>
              </a:tblPr>
              <a:tblGrid>
                <a:gridCol w="722630">
                  <a:extLst>
                    <a:ext uri="{9D8B030D-6E8A-4147-A177-3AD203B41FA5}">
                      <a16:colId xmlns:a16="http://schemas.microsoft.com/office/drawing/2014/main" val="20001"/>
                    </a:ext>
                  </a:extLst>
                </a:gridCol>
                <a:gridCol w="2139519">
                  <a:extLst>
                    <a:ext uri="{9D8B030D-6E8A-4147-A177-3AD203B41FA5}">
                      <a16:colId xmlns:a16="http://schemas.microsoft.com/office/drawing/2014/main" val="20002"/>
                    </a:ext>
                  </a:extLst>
                </a:gridCol>
                <a:gridCol w="6755906">
                  <a:extLst>
                    <a:ext uri="{9D8B030D-6E8A-4147-A177-3AD203B41FA5}">
                      <a16:colId xmlns:a16="http://schemas.microsoft.com/office/drawing/2014/main" val="20003"/>
                    </a:ext>
                  </a:extLst>
                </a:gridCol>
              </a:tblGrid>
              <a:tr h="534953">
                <a:tc>
                  <a:txBody>
                    <a:bodyPr/>
                    <a:lstStyle/>
                    <a:p>
                      <a:r>
                        <a:rPr lang="en-US" sz="1100" b="0" i="0" dirty="0">
                          <a:solidFill>
                            <a:schemeClr val="tx1">
                              <a:alpha val="60000"/>
                            </a:schemeClr>
                          </a:solidFill>
                          <a:latin typeface="Montserrat" pitchFamily="2" charset="77"/>
                        </a:rPr>
                        <a:t>Código</a:t>
                      </a:r>
                    </a:p>
                  </a:txBody>
                  <a:tcPr anchor="ctr">
                    <a:noFill/>
                  </a:tcPr>
                </a:tc>
                <a:tc>
                  <a:txBody>
                    <a:bodyPr/>
                    <a:lstStyle/>
                    <a:p>
                      <a:r>
                        <a:rPr lang="en-US" sz="1100" b="0" i="0" dirty="0" err="1">
                          <a:solidFill>
                            <a:schemeClr val="tx1">
                              <a:alpha val="60000"/>
                            </a:schemeClr>
                          </a:solidFill>
                          <a:latin typeface="Montserrat" pitchFamily="2" charset="77"/>
                        </a:rPr>
                        <a:t>Significado</a:t>
                      </a:r>
                      <a:endParaRPr lang="en-US" sz="1100" b="0" i="0" dirty="0">
                        <a:solidFill>
                          <a:schemeClr val="tx1">
                            <a:alpha val="60000"/>
                          </a:schemeClr>
                        </a:solidFill>
                        <a:latin typeface="Montserrat" pitchFamily="2" charset="77"/>
                      </a:endParaRPr>
                    </a:p>
                  </a:txBody>
                  <a:tcPr anchor="ctr">
                    <a:noFill/>
                  </a:tcPr>
                </a:tc>
                <a:tc>
                  <a:txBody>
                    <a:bodyPr/>
                    <a:lstStyle/>
                    <a:p>
                      <a:r>
                        <a:rPr lang="en-US" sz="1100" b="0" i="0" dirty="0" err="1">
                          <a:solidFill>
                            <a:schemeClr val="tx1">
                              <a:alpha val="60000"/>
                            </a:schemeClr>
                          </a:solidFill>
                          <a:latin typeface="Montserrat" pitchFamily="2" charset="77"/>
                        </a:rPr>
                        <a:t>Descripción</a:t>
                      </a:r>
                      <a:endParaRPr lang="en-US" sz="1100" b="0" i="0" dirty="0">
                        <a:solidFill>
                          <a:schemeClr val="tx1">
                            <a:alpha val="60000"/>
                          </a:schemeClr>
                        </a:solidFill>
                        <a:latin typeface="Montserrat" pitchFamily="2" charset="77"/>
                      </a:endParaRPr>
                    </a:p>
                  </a:txBody>
                  <a:tcPr anchor="ctr">
                    <a:noFill/>
                  </a:tcPr>
                </a:tc>
                <a:extLst>
                  <a:ext uri="{0D108BD9-81ED-4DB2-BD59-A6C34878D82A}">
                    <a16:rowId xmlns:a16="http://schemas.microsoft.com/office/drawing/2014/main" val="10000"/>
                  </a:ext>
                </a:extLst>
              </a:tr>
              <a:tr h="489788">
                <a:tc>
                  <a:txBody>
                    <a:bodyPr/>
                    <a:lstStyle/>
                    <a:p>
                      <a:r>
                        <a:rPr lang="en-US" sz="1600" b="0" i="0" dirty="0">
                          <a:solidFill>
                            <a:schemeClr val="tx1"/>
                          </a:solidFill>
                          <a:latin typeface="Montserrat" pitchFamily="2" charset="77"/>
                        </a:rPr>
                        <a:t>200</a:t>
                      </a:r>
                    </a:p>
                  </a:txBody>
                  <a:tcPr anchor="ctr">
                    <a:solidFill>
                      <a:schemeClr val="tx1">
                        <a:alpha val="10000"/>
                      </a:schemeClr>
                    </a:solidFill>
                  </a:tcPr>
                </a:tc>
                <a:tc>
                  <a:txBody>
                    <a:bodyPr/>
                    <a:lstStyle/>
                    <a:p>
                      <a:r>
                        <a:rPr lang="en-US" sz="1600" b="0" i="0" dirty="0">
                          <a:solidFill>
                            <a:schemeClr val="tx1"/>
                          </a:solidFill>
                          <a:latin typeface="Montserrat" pitchFamily="2" charset="77"/>
                        </a:rPr>
                        <a:t>OK</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con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1"/>
                  </a:ext>
                </a:extLst>
              </a:tr>
              <a:tr h="489788">
                <a:tc>
                  <a:txBody>
                    <a:bodyPr/>
                    <a:lstStyle/>
                    <a:p>
                      <a:r>
                        <a:rPr lang="en-US" sz="1600" b="0" i="0" dirty="0">
                          <a:solidFill>
                            <a:schemeClr val="tx1"/>
                          </a:solidFill>
                          <a:latin typeface="Montserrat" pitchFamily="2" charset="77"/>
                        </a:rPr>
                        <a:t>201</a:t>
                      </a:r>
                    </a:p>
                  </a:txBody>
                  <a:tcPr anchor="ctr">
                    <a:noFill/>
                  </a:tcPr>
                </a:tc>
                <a:tc>
                  <a:txBody>
                    <a:bodyPr/>
                    <a:lstStyle/>
                    <a:p>
                      <a:r>
                        <a:rPr lang="en-US" sz="1600" b="0" i="0" dirty="0">
                          <a:solidFill>
                            <a:schemeClr val="tx1"/>
                          </a:solidFill>
                          <a:latin typeface="Montserrat" pitchFamily="2" charset="77"/>
                        </a:rPr>
                        <a:t>CREATED</a:t>
                      </a:r>
                    </a:p>
                  </a:txBody>
                  <a:tcPr anchor="ctr">
                    <a:no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recurso</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sido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creado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correctamente</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2"/>
                  </a:ext>
                </a:extLst>
              </a:tr>
              <a:tr h="489788">
                <a:tc>
                  <a:txBody>
                    <a:bodyPr/>
                    <a:lstStyle/>
                    <a:p>
                      <a:r>
                        <a:rPr lang="en-US" sz="1600" b="0" i="0" dirty="0">
                          <a:solidFill>
                            <a:schemeClr val="tx1"/>
                          </a:solidFill>
                          <a:latin typeface="Montserrat" pitchFamily="2" charset="77"/>
                        </a:rPr>
                        <a:t>204</a:t>
                      </a:r>
                    </a:p>
                  </a:txBody>
                  <a:tcPr anchor="ctr">
                    <a:solidFill>
                      <a:schemeClr val="tx1">
                        <a:alpha val="10000"/>
                      </a:schemeClr>
                    </a:solidFill>
                  </a:tcPr>
                </a:tc>
                <a:tc>
                  <a:txBody>
                    <a:bodyPr/>
                    <a:lstStyle/>
                    <a:p>
                      <a:r>
                        <a:rPr lang="en-US" sz="1600" b="0" i="0" dirty="0">
                          <a:solidFill>
                            <a:schemeClr val="tx1"/>
                          </a:solidFill>
                          <a:latin typeface="Montserrat" pitchFamily="2" charset="77"/>
                        </a:rPr>
                        <a:t>NO CONTENT</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no hay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3"/>
                  </a:ext>
                </a:extLst>
              </a:tr>
              <a:tr h="489788">
                <a:tc>
                  <a:txBody>
                    <a:bodyPr/>
                    <a:lstStyle/>
                    <a:p>
                      <a:r>
                        <a:rPr lang="en-US" sz="1600" b="0" i="0" dirty="0">
                          <a:solidFill>
                            <a:schemeClr val="tx1"/>
                          </a:solidFill>
                          <a:latin typeface="Montserrat" pitchFamily="2" charset="77"/>
                        </a:rPr>
                        <a:t>400</a:t>
                      </a:r>
                    </a:p>
                  </a:txBody>
                  <a:tcPr anchor="ctr">
                    <a:noFill/>
                  </a:tcPr>
                </a:tc>
                <a:tc>
                  <a:txBody>
                    <a:bodyPr/>
                    <a:lstStyle/>
                    <a:p>
                      <a:r>
                        <a:rPr lang="en-US" sz="1600" b="0" i="0" dirty="0">
                          <a:solidFill>
                            <a:schemeClr val="tx1"/>
                          </a:solidFill>
                          <a:latin typeface="Montserrat" pitchFamily="2" charset="77"/>
                        </a:rPr>
                        <a:t>BAD REQUEST</a:t>
                      </a:r>
                    </a:p>
                  </a:txBody>
                  <a:tcPr anchor="ctr">
                    <a:noFill/>
                  </a:tcPr>
                </a:tc>
                <a:tc>
                  <a:txBody>
                    <a:bodyPr/>
                    <a:lstStyle/>
                    <a:p>
                      <a:r>
                        <a:rPr lang="en-US" sz="1600" b="0" i="0" dirty="0">
                          <a:solidFill>
                            <a:schemeClr val="tx1"/>
                          </a:solidFill>
                          <a:latin typeface="Montserrat" pitchFamily="2" charset="77"/>
                        </a:rPr>
                        <a:t>La </a:t>
                      </a:r>
                      <a:r>
                        <a:rPr lang="en-US" sz="1600" b="0" i="0" dirty="0" err="1">
                          <a:solidFill>
                            <a:schemeClr val="tx1"/>
                          </a:solidFill>
                          <a:latin typeface="Montserrat" pitchFamily="2" charset="77"/>
                        </a:rPr>
                        <a:t>petición</a:t>
                      </a:r>
                      <a:r>
                        <a:rPr lang="en-US" sz="1600" b="0" i="0" dirty="0">
                          <a:solidFill>
                            <a:schemeClr val="tx1"/>
                          </a:solidFill>
                          <a:latin typeface="Montserrat" pitchFamily="2" charset="77"/>
                        </a:rPr>
                        <a:t> es </a:t>
                      </a:r>
                      <a:r>
                        <a:rPr lang="en-US" sz="1600" b="0" i="0" dirty="0" err="1">
                          <a:solidFill>
                            <a:schemeClr val="tx1"/>
                          </a:solidFill>
                          <a:latin typeface="Montserrat" pitchFamily="2" charset="77"/>
                        </a:rPr>
                        <a:t>inválida</a:t>
                      </a:r>
                      <a:r>
                        <a:rPr lang="en-US" sz="1600" b="0" i="0" dirty="0">
                          <a:solidFill>
                            <a:schemeClr val="tx1"/>
                          </a:solidFill>
                          <a:latin typeface="Montserrat" pitchFamily="2" charset="77"/>
                        </a:rPr>
                        <a:t>, no se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4"/>
                  </a:ext>
                </a:extLst>
              </a:tr>
              <a:tr h="489788">
                <a:tc>
                  <a:txBody>
                    <a:bodyPr/>
                    <a:lstStyle/>
                    <a:p>
                      <a:r>
                        <a:rPr lang="en-US" sz="1600" b="0" i="0" dirty="0">
                          <a:solidFill>
                            <a:schemeClr val="tx1"/>
                          </a:solidFill>
                          <a:latin typeface="Montserrat" pitchFamily="2" charset="77"/>
                        </a:rPr>
                        <a:t>401</a:t>
                      </a:r>
                    </a:p>
                  </a:txBody>
                  <a:tcPr anchor="ctr">
                    <a:solidFill>
                      <a:schemeClr val="tx1">
                        <a:alpha val="10000"/>
                      </a:schemeClr>
                    </a:solidFill>
                  </a:tcPr>
                </a:tc>
                <a:tc>
                  <a:txBody>
                    <a:bodyPr/>
                    <a:lstStyle/>
                    <a:p>
                      <a:r>
                        <a:rPr lang="en-US" sz="1600" b="0" i="0" dirty="0">
                          <a:solidFill>
                            <a:schemeClr val="tx1"/>
                          </a:solidFill>
                          <a:latin typeface="Montserrat" pitchFamily="2" charset="77"/>
                        </a:rPr>
                        <a:t>UNAUTHORIZED</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usuario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debe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autenticarse</a:t>
                      </a:r>
                      <a:r>
                        <a:rPr lang="en-US" sz="1600" b="0" i="0" dirty="0">
                          <a:solidFill>
                            <a:schemeClr val="tx1"/>
                          </a:solidFill>
                          <a:latin typeface="Montserrat" pitchFamily="2" charset="77"/>
                        </a:rPr>
                        <a:t> antes de acceder al </a:t>
                      </a:r>
                      <a:r>
                        <a:rPr lang="en-US" sz="1600" b="0" i="0" dirty="0" err="1">
                          <a:solidFill>
                            <a:schemeClr val="tx1"/>
                          </a:solidFill>
                          <a:latin typeface="Montserrat" pitchFamily="2" charset="77"/>
                        </a:rPr>
                        <a:t>recurso</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5"/>
                  </a:ext>
                </a:extLst>
              </a:tr>
              <a:tr h="489788">
                <a:tc>
                  <a:txBody>
                    <a:bodyPr/>
                    <a:lstStyle/>
                    <a:p>
                      <a:r>
                        <a:rPr lang="en-US" sz="1600" b="0" i="0" kern="1200" dirty="0">
                          <a:solidFill>
                            <a:schemeClr val="tx1"/>
                          </a:solidFill>
                          <a:latin typeface="Montserrat" pitchFamily="2" charset="77"/>
                          <a:ea typeface="+mn-ea"/>
                          <a:cs typeface="+mn-cs"/>
                        </a:rPr>
                        <a:t>403</a:t>
                      </a:r>
                    </a:p>
                  </a:txBody>
                  <a:tcPr anchor="ctr">
                    <a:noFill/>
                  </a:tcPr>
                </a:tc>
                <a:tc>
                  <a:txBody>
                    <a:bodyPr/>
                    <a:lstStyle/>
                    <a:p>
                      <a:r>
                        <a:rPr lang="en-US" sz="1600" b="0" i="0" kern="1200" dirty="0">
                          <a:solidFill>
                            <a:schemeClr val="tx1"/>
                          </a:solidFill>
                          <a:latin typeface="Montserrat" pitchFamily="2" charset="77"/>
                          <a:ea typeface="+mn-ea"/>
                          <a:cs typeface="+mn-cs"/>
                        </a:rPr>
                        <a:t>FORBIDDEN</a:t>
                      </a:r>
                    </a:p>
                  </a:txBody>
                  <a:tcPr anchor="ctr">
                    <a:noFill/>
                  </a:tcPr>
                </a:tc>
                <a:tc>
                  <a:txBody>
                    <a:bodyPr/>
                    <a:lstStyle/>
                    <a:p>
                      <a:r>
                        <a:rPr lang="en-US" sz="1600" b="0" i="0" kern="1200" dirty="0">
                          <a:solidFill>
                            <a:schemeClr val="tx1"/>
                          </a:solidFill>
                          <a:latin typeface="Montserrat" pitchFamily="2" charset="77"/>
                          <a:ea typeface="+mn-ea"/>
                          <a:cs typeface="+mn-cs"/>
                        </a:rPr>
                        <a:t>El </a:t>
                      </a:r>
                      <a:r>
                        <a:rPr lang="en-US" sz="1600" b="0" i="0" kern="1200" dirty="0" err="1">
                          <a:solidFill>
                            <a:schemeClr val="tx1"/>
                          </a:solidFill>
                          <a:latin typeface="Montserrat" pitchFamily="2" charset="77"/>
                          <a:ea typeface="+mn-ea"/>
                          <a:cs typeface="+mn-cs"/>
                        </a:rPr>
                        <a:t>usuario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está</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autenticado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pero</a:t>
                      </a:r>
                      <a:r>
                        <a:rPr lang="en-US" sz="1600" b="0" i="0" kern="1200" dirty="0">
                          <a:solidFill>
                            <a:schemeClr val="tx1"/>
                          </a:solidFill>
                          <a:latin typeface="Montserrat" pitchFamily="2" charset="77"/>
                          <a:ea typeface="+mn-ea"/>
                          <a:cs typeface="+mn-cs"/>
                        </a:rPr>
                        <a:t> no </a:t>
                      </a:r>
                      <a:r>
                        <a:rPr lang="en-US" sz="1600" b="0" i="0" kern="1200" dirty="0" err="1">
                          <a:solidFill>
                            <a:schemeClr val="tx1"/>
                          </a:solidFill>
                          <a:latin typeface="Montserrat" pitchFamily="2" charset="77"/>
                          <a:ea typeface="+mn-ea"/>
                          <a:cs typeface="+mn-cs"/>
                        </a:rPr>
                        <a:t>tiene</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acceso</a:t>
                      </a:r>
                      <a:r>
                        <a:rPr lang="en-US" sz="1600" b="0" i="0" kern="1200" dirty="0">
                          <a:solidFill>
                            <a:schemeClr val="tx1"/>
                          </a:solidFill>
                          <a:latin typeface="Montserrat" pitchFamily="2" charset="77"/>
                          <a:ea typeface="+mn-ea"/>
                          <a:cs typeface="+mn-cs"/>
                        </a:rPr>
                        <a:t> al </a:t>
                      </a:r>
                      <a:r>
                        <a:rPr lang="en-US" sz="1600" b="0" i="0" kern="1200" dirty="0" err="1">
                          <a:solidFill>
                            <a:schemeClr val="tx1"/>
                          </a:solidFill>
                          <a:latin typeface="Montserrat" pitchFamily="2" charset="77"/>
                          <a:ea typeface="+mn-ea"/>
                          <a:cs typeface="+mn-cs"/>
                        </a:rPr>
                        <a:t>recurso</a:t>
                      </a:r>
                      <a:endParaRPr lang="en-US" sz="1600" b="0" i="0" kern="1200" dirty="0">
                        <a:solidFill>
                          <a:schemeClr val="tx1"/>
                        </a:solidFill>
                        <a:latin typeface="Montserrat" pitchFamily="2" charset="77"/>
                        <a:ea typeface="+mn-ea"/>
                        <a:cs typeface="+mn-cs"/>
                      </a:endParaRPr>
                    </a:p>
                  </a:txBody>
                  <a:tcPr anchor="ctr">
                    <a:noFill/>
                  </a:tcPr>
                </a:tc>
                <a:extLst>
                  <a:ext uri="{0D108BD9-81ED-4DB2-BD59-A6C34878D82A}">
                    <a16:rowId xmlns:a16="http://schemas.microsoft.com/office/drawing/2014/main" val="2674616787"/>
                  </a:ext>
                </a:extLst>
              </a:tr>
              <a:tr h="565661">
                <a:tc>
                  <a:txBody>
                    <a:bodyPr/>
                    <a:lstStyle/>
                    <a:p>
                      <a:r>
                        <a:rPr lang="en-US" sz="1600" b="0" i="0" dirty="0">
                          <a:solidFill>
                            <a:schemeClr val="tx1"/>
                          </a:solidFill>
                          <a:latin typeface="Montserrat" pitchFamily="2" charset="77"/>
                        </a:rPr>
                        <a:t>500</a:t>
                      </a:r>
                    </a:p>
                  </a:txBody>
                  <a:tcPr anchor="ctr">
                    <a:solidFill>
                      <a:schemeClr val="tx1">
                        <a:alpha val="10000"/>
                      </a:schemeClr>
                    </a:solidFill>
                  </a:tcPr>
                </a:tc>
                <a:tc>
                  <a:txBody>
                    <a:bodyPr/>
                    <a:lstStyle/>
                    <a:p>
                      <a:r>
                        <a:rPr lang="en-US" sz="1600" b="0" i="0" dirty="0">
                          <a:solidFill>
                            <a:schemeClr val="tx1"/>
                          </a:solidFill>
                          <a:latin typeface="Montserrat" pitchFamily="2" charset="77"/>
                        </a:rPr>
                        <a:t>INTERNAL SERVER ERROR</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servidor</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sufrido</a:t>
                      </a:r>
                      <a:r>
                        <a:rPr lang="en-US" sz="1600" b="0" i="0" dirty="0">
                          <a:solidFill>
                            <a:schemeClr val="tx1"/>
                          </a:solidFill>
                          <a:latin typeface="Montserrat" pitchFamily="2" charset="77"/>
                        </a:rPr>
                        <a:t> un error </a:t>
                      </a:r>
                      <a:r>
                        <a:rPr lang="en-US" sz="1600" b="0" i="0" dirty="0" err="1">
                          <a:solidFill>
                            <a:schemeClr val="tx1"/>
                          </a:solidFill>
                          <a:latin typeface="Montserrat" pitchFamily="2" charset="77"/>
                        </a:rPr>
                        <a:t>inespecifico</a:t>
                      </a:r>
                      <a:r>
                        <a:rPr lang="en-US" sz="1600" b="0" i="0" dirty="0">
                          <a:solidFill>
                            <a:schemeClr val="tx1"/>
                          </a:solidFill>
                          <a:latin typeface="Montserrat" pitchFamily="2" charset="77"/>
                        </a:rPr>
                        <a:t>, y no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r>
                        <a:rPr lang="en-US" sz="1600" b="0" i="0" dirty="0">
                          <a:solidFill>
                            <a:schemeClr val="tx1"/>
                          </a:solidFill>
                          <a:latin typeface="Montserrat" pitchFamily="2" charset="77"/>
                        </a:rPr>
                        <a:t> la </a:t>
                      </a:r>
                      <a:r>
                        <a:rPr lang="en-US" sz="1600" b="0" i="0" dirty="0" err="1">
                          <a:solidFill>
                            <a:schemeClr val="tx1"/>
                          </a:solidFill>
                          <a:latin typeface="Montserrat" pitchFamily="2" charset="77"/>
                        </a:rPr>
                        <a:t>petición</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3353187062"/>
                  </a:ext>
                </a:extLst>
              </a:tr>
            </a:tbl>
          </a:graphicData>
        </a:graphic>
      </p:graphicFrame>
    </p:spTree>
    <p:extLst>
      <p:ext uri="{BB962C8B-B14F-4D97-AF65-F5344CB8AC3E}">
        <p14:creationId xmlns:p14="http://schemas.microsoft.com/office/powerpoint/2010/main" val="354017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4" y="1506375"/>
            <a:ext cx="9999431" cy="651610"/>
          </a:xfrm>
        </p:spPr>
        <p:txBody>
          <a:bodyPr/>
          <a:lstStyle/>
          <a:p>
            <a:r>
              <a:rPr lang="en-US" dirty="0"/>
              <a:t>Cuerpo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El </a:t>
            </a:r>
            <a:r>
              <a:rPr lang="en-US" dirty="0" err="1"/>
              <a:t>cuerpo</a:t>
            </a:r>
            <a:r>
              <a:rPr lang="en-US" dirty="0"/>
              <a:t> de la </a:t>
            </a:r>
            <a:r>
              <a:rPr lang="en-US" dirty="0" err="1"/>
              <a:t>petición</a:t>
            </a:r>
            <a:r>
              <a:rPr lang="en-US" dirty="0"/>
              <a:t> es </a:t>
            </a:r>
            <a:r>
              <a:rPr lang="en-US" dirty="0" err="1"/>
              <a:t>una</a:t>
            </a:r>
            <a:r>
              <a:rPr lang="en-US" dirty="0"/>
              <a:t> </a:t>
            </a:r>
            <a:r>
              <a:rPr lang="en-US" dirty="0" err="1"/>
              <a:t>parte</a:t>
            </a:r>
            <a:r>
              <a:rPr lang="en-US" dirty="0"/>
              <a:t> </a:t>
            </a:r>
            <a:r>
              <a:rPr lang="en-US" dirty="0" err="1"/>
              <a:t>opcional</a:t>
            </a:r>
            <a:r>
              <a:rPr lang="en-US" dirty="0"/>
              <a:t> </a:t>
            </a:r>
            <a:r>
              <a:rPr lang="en-US" dirty="0" err="1"/>
              <a:t>en</a:t>
            </a:r>
            <a:r>
              <a:rPr lang="en-US" dirty="0"/>
              <a:t> </a:t>
            </a:r>
            <a:r>
              <a:rPr lang="en-US" dirty="0" err="1"/>
              <a:t>peticiones</a:t>
            </a:r>
            <a:r>
              <a:rPr lang="en-US" dirty="0"/>
              <a:t> y </a:t>
            </a:r>
            <a:r>
              <a:rPr lang="en-US" dirty="0" err="1"/>
              <a:t>respuestas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t>Es el campo donde se envía la información del recurso a modificar o añadir</a:t>
            </a:r>
          </a:p>
          <a:p>
            <a:r>
              <a:rPr lang="es-ES" sz="2400" dirty="0"/>
              <a:t>No puede usarse en peticiones GET.</a:t>
            </a:r>
          </a:p>
          <a:p>
            <a:r>
              <a:rPr lang="es-ES" sz="2400" dirty="0"/>
              <a:t>Solo se usa en peticiones PUT, PATCH, y POST</a:t>
            </a:r>
          </a:p>
          <a:p>
            <a:r>
              <a:rPr lang="es-ES" sz="2400" dirty="0"/>
              <a:t>Muy raramente se usa en peticiones DELETE</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2"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268122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Cabeceras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Las cabeceras de </a:t>
            </a:r>
            <a:r>
              <a:rPr lang="en-US" dirty="0" err="1"/>
              <a:t>una</a:t>
            </a:r>
            <a:r>
              <a:rPr lang="en-US" dirty="0"/>
              <a:t> </a:t>
            </a:r>
            <a:r>
              <a:rPr lang="en-US" dirty="0" err="1"/>
              <a:t>petición</a:t>
            </a:r>
            <a:r>
              <a:rPr lang="en-US" dirty="0"/>
              <a:t> </a:t>
            </a:r>
            <a:r>
              <a:rPr lang="en-US" dirty="0" err="1"/>
              <a:t>permiten</a:t>
            </a:r>
            <a:r>
              <a:rPr lang="en-US" dirty="0"/>
              <a:t> </a:t>
            </a:r>
            <a:r>
              <a:rPr lang="en-US" dirty="0" err="1"/>
              <a:t>insertar</a:t>
            </a:r>
            <a:r>
              <a:rPr lang="en-US" dirty="0"/>
              <a:t> </a:t>
            </a:r>
            <a:r>
              <a:rPr lang="en-US" dirty="0" err="1"/>
              <a:t>metadatos</a:t>
            </a:r>
            <a:r>
              <a:rPr lang="en-US" dirty="0"/>
              <a:t> tanto </a:t>
            </a:r>
            <a:r>
              <a:rPr lang="en-US" dirty="0" err="1"/>
              <a:t>en</a:t>
            </a:r>
            <a:r>
              <a:rPr lang="en-US" dirty="0"/>
              <a:t> </a:t>
            </a:r>
            <a:r>
              <a:rPr lang="en-US" dirty="0" err="1"/>
              <a:t>peticiones</a:t>
            </a:r>
            <a:r>
              <a:rPr lang="en-US" dirty="0"/>
              <a:t> </a:t>
            </a:r>
            <a:r>
              <a:rPr lang="en-US" dirty="0" err="1"/>
              <a:t>como</a:t>
            </a:r>
            <a:r>
              <a:rPr lang="en-US" dirty="0"/>
              <a:t> </a:t>
            </a:r>
            <a:r>
              <a:rPr lang="en-US" dirty="0" err="1"/>
              <a:t>en</a:t>
            </a:r>
            <a:r>
              <a:rPr lang="en-US" dirty="0"/>
              <a:t> </a:t>
            </a:r>
            <a:r>
              <a:rPr lang="en-US" dirty="0" err="1"/>
              <a:t>repuestas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2820881"/>
          </a:xfrm>
        </p:spPr>
        <p:txBody>
          <a:bodyPr/>
          <a:lstStyle/>
          <a:p>
            <a:r>
              <a:rPr lang="es-ES" sz="2400" dirty="0"/>
              <a:t>Cookies</a:t>
            </a:r>
          </a:p>
          <a:p>
            <a:r>
              <a:rPr lang="es-ES" sz="2400" dirty="0"/>
              <a:t>CORS</a:t>
            </a:r>
          </a:p>
          <a:p>
            <a:r>
              <a:rPr lang="es-ES" sz="2400" dirty="0"/>
              <a:t>Cache</a:t>
            </a:r>
          </a:p>
          <a:p>
            <a:r>
              <a:rPr lang="es-ES" sz="2400" dirty="0"/>
              <a:t>Content-</a:t>
            </a:r>
            <a:r>
              <a:rPr lang="es-ES" sz="2400" dirty="0" err="1"/>
              <a:t>Type</a:t>
            </a:r>
            <a:endParaRPr lang="es-ES" sz="2400" dirty="0"/>
          </a:p>
          <a:p>
            <a:r>
              <a:rPr lang="es-ES" sz="2400" dirty="0"/>
              <a:t>Idioma</a:t>
            </a:r>
          </a:p>
          <a:p>
            <a:r>
              <a:rPr lang="es-ES" sz="2400" dirty="0" err="1"/>
              <a:t>Custom</a:t>
            </a:r>
            <a:endParaRPr lang="es-ES" sz="2400" dirty="0"/>
          </a:p>
          <a:p>
            <a:pPr marL="0" indent="0">
              <a:buNone/>
            </a:pPr>
            <a:endParaRPr lang="es-ES" sz="2400" dirty="0"/>
          </a:p>
          <a:p>
            <a:pPr marL="0" indent="0">
              <a:buNone/>
            </a:pPr>
            <a:endParaRPr lang="es-ES" dirty="0"/>
          </a:p>
        </p:txBody>
      </p:sp>
      <p:pic>
        <p:nvPicPr>
          <p:cNvPr id="6" name="object 4">
            <a:extLst>
              <a:ext uri="{FF2B5EF4-FFF2-40B4-BE49-F238E27FC236}">
                <a16:creationId xmlns:a16="http://schemas.microsoft.com/office/drawing/2014/main" id="{4958F234-5E89-111D-0AF1-EA251CFB8811}"/>
              </a:ext>
            </a:extLst>
          </p:cNvPr>
          <p:cNvPicPr/>
          <p:nvPr/>
        </p:nvPicPr>
        <p:blipFill>
          <a:blip r:embed="rId2" cstate="print"/>
          <a:stretch>
            <a:fillRect/>
          </a:stretch>
        </p:blipFill>
        <p:spPr>
          <a:xfrm>
            <a:off x="6640496" y="3220456"/>
            <a:ext cx="5131471" cy="2284559"/>
          </a:xfrm>
          <a:prstGeom prst="rect">
            <a:avLst/>
          </a:prstGeom>
        </p:spPr>
      </p:pic>
    </p:spTree>
    <p:extLst>
      <p:ext uri="{BB962C8B-B14F-4D97-AF65-F5344CB8AC3E}">
        <p14:creationId xmlns:p14="http://schemas.microsoft.com/office/powerpoint/2010/main" val="3370836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HATEOAS</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Hypermedia As The Engine Of Application State</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7371539" cy="2820881"/>
          </a:xfrm>
        </p:spPr>
        <p:txBody>
          <a:bodyPr/>
          <a:lstStyle/>
          <a:p>
            <a:r>
              <a:rPr lang="es-ES" sz="2400" dirty="0"/>
              <a:t>Es un enfoque de diseño de </a:t>
            </a:r>
            <a:r>
              <a:rPr lang="es-ES" sz="2400" dirty="0" err="1"/>
              <a:t>APIs</a:t>
            </a:r>
            <a:r>
              <a:rPr lang="es-ES" sz="2400" dirty="0"/>
              <a:t> REST que promueve una mayor independencia cliente-servidor</a:t>
            </a:r>
          </a:p>
          <a:p>
            <a:r>
              <a:rPr lang="es-ES" sz="2400" dirty="0"/>
              <a:t>El cliente debe poder navegar el API en base únicamente a identificadores que el servidor especifica</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BC11E10E-9477-5053-2101-D30413B172C4}"/>
              </a:ext>
            </a:extLst>
          </p:cNvPr>
          <p:cNvPicPr/>
          <p:nvPr/>
        </p:nvPicPr>
        <p:blipFill>
          <a:blip r:embed="rId2" cstate="print"/>
          <a:stretch>
            <a:fillRect/>
          </a:stretch>
        </p:blipFill>
        <p:spPr>
          <a:xfrm>
            <a:off x="8593703" y="3172969"/>
            <a:ext cx="2840736" cy="2217420"/>
          </a:xfrm>
          <a:prstGeom prst="rect">
            <a:avLst/>
          </a:prstGeom>
        </p:spPr>
      </p:pic>
    </p:spTree>
    <p:extLst>
      <p:ext uri="{BB962C8B-B14F-4D97-AF65-F5344CB8AC3E}">
        <p14:creationId xmlns:p14="http://schemas.microsoft.com/office/powerpoint/2010/main" val="3262114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de </a:t>
            </a:r>
            <a:r>
              <a:rPr lang="en-US" dirty="0" err="1"/>
              <a:t>uso</a:t>
            </a:r>
            <a:r>
              <a:rPr lang="en-US" dirty="0"/>
              <a:t> de Postman</a:t>
            </a:r>
            <a:endParaRPr lang="en-ES" dirty="0"/>
          </a:p>
        </p:txBody>
      </p:sp>
      <p:pic>
        <p:nvPicPr>
          <p:cNvPr id="5" name="Marcador de posición de imagen 4" descr="Mujer haciendo ejercicio en el parque">
            <a:extLst>
              <a:ext uri="{FF2B5EF4-FFF2-40B4-BE49-F238E27FC236}">
                <a16:creationId xmlns:a16="http://schemas.microsoft.com/office/drawing/2014/main" id="{05665928-B93E-A47E-74A6-EA8CC26A19CB}"/>
              </a:ext>
            </a:extLst>
          </p:cNvPr>
          <p:cNvPicPr>
            <a:picLocks noGrp="1" noChangeAspect="1"/>
          </p:cNvPicPr>
          <p:nvPr>
            <p:ph type="pic" sz="quarter" idx="15"/>
          </p:nvPr>
        </p:nvPicPr>
        <p:blipFill>
          <a:blip r:embed="rId2"/>
          <a:srcRect l="15456" r="15456"/>
          <a:stretch>
            <a:fillRect/>
          </a:stretch>
        </p:blipFill>
        <p:spPr/>
      </p:pic>
    </p:spTree>
    <p:extLst>
      <p:ext uri="{BB962C8B-B14F-4D97-AF65-F5344CB8AC3E}">
        <p14:creationId xmlns:p14="http://schemas.microsoft.com/office/powerpoint/2010/main" val="2561778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un </a:t>
            </a:r>
            <a:r>
              <a:rPr lang="en-US" dirty="0" err="1"/>
              <a:t>ejercicio</a:t>
            </a:r>
            <a:r>
              <a:rPr lang="en-US" dirty="0"/>
              <a:t> de </a:t>
            </a:r>
            <a:r>
              <a:rPr lang="en-US" dirty="0" err="1"/>
              <a:t>diseño</a:t>
            </a:r>
            <a:r>
              <a:rPr lang="en-US" dirty="0"/>
              <a:t> de APIs</a:t>
            </a:r>
            <a:endParaRPr lang="en-ES" dirty="0"/>
          </a:p>
        </p:txBody>
      </p:sp>
      <p:pic>
        <p:nvPicPr>
          <p:cNvPr id="5" name="Marcador de posición de imagen 4" descr="Mujer levantando pesas">
            <a:extLst>
              <a:ext uri="{FF2B5EF4-FFF2-40B4-BE49-F238E27FC236}">
                <a16:creationId xmlns:a16="http://schemas.microsoft.com/office/drawing/2014/main" id="{5252CFC3-9A68-0C7C-4EBB-EB11A4FEA7B2}"/>
              </a:ext>
            </a:extLst>
          </p:cNvPr>
          <p:cNvPicPr>
            <a:picLocks noGrp="1" noChangeAspect="1"/>
          </p:cNvPicPr>
          <p:nvPr>
            <p:ph type="pic" sz="quarter" idx="15"/>
          </p:nvPr>
        </p:nvPicPr>
        <p:blipFill>
          <a:blip r:embed="rId2"/>
          <a:srcRect l="15436" r="15436"/>
          <a:stretch>
            <a:fillRect/>
          </a:stretch>
        </p:blipFill>
        <p:spPr/>
      </p:pic>
    </p:spTree>
    <p:extLst>
      <p:ext uri="{BB962C8B-B14F-4D97-AF65-F5344CB8AC3E}">
        <p14:creationId xmlns:p14="http://schemas.microsoft.com/office/powerpoint/2010/main" val="26468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un API REST?</a:t>
            </a:r>
          </a:p>
          <a:p>
            <a:r>
              <a:rPr lang="en-US" dirty="0" err="1"/>
              <a:t>Reglas</a:t>
            </a:r>
            <a:r>
              <a:rPr lang="en-US" dirty="0"/>
              <a:t> </a:t>
            </a:r>
            <a:r>
              <a:rPr lang="en-US" dirty="0" err="1"/>
              <a:t>arquitectura</a:t>
            </a:r>
            <a:r>
              <a:rPr lang="en-US" dirty="0"/>
              <a:t> REST</a:t>
            </a:r>
          </a:p>
          <a:p>
            <a:r>
              <a:rPr lang="en-US" dirty="0"/>
              <a:t>Probando APIs con Postman</a:t>
            </a:r>
          </a:p>
          <a:p>
            <a:r>
              <a:rPr lang="en-US" dirty="0"/>
              <a:t>URIs y URLs</a:t>
            </a:r>
          </a:p>
          <a:p>
            <a:r>
              <a:rPr lang="en-US" dirty="0" err="1"/>
              <a:t>Verbos</a:t>
            </a:r>
            <a:r>
              <a:rPr lang="en-US" dirty="0"/>
              <a:t> Http</a:t>
            </a:r>
          </a:p>
          <a:p>
            <a:r>
              <a:rPr lang="en-US" dirty="0" err="1"/>
              <a:t>Códigos</a:t>
            </a:r>
            <a:r>
              <a:rPr lang="en-US" dirty="0"/>
              <a:t> de </a:t>
            </a:r>
            <a:r>
              <a:rPr lang="en-US" dirty="0" err="1"/>
              <a:t>estado</a:t>
            </a:r>
            <a:endParaRPr lang="en-US" dirty="0"/>
          </a:p>
          <a:p>
            <a:r>
              <a:rPr lang="en-US" dirty="0"/>
              <a:t>Cuerpo de la </a:t>
            </a:r>
            <a:r>
              <a:rPr lang="en-US" dirty="0" err="1"/>
              <a:t>petición</a:t>
            </a:r>
            <a:endParaRPr lang="en-US" dirty="0"/>
          </a:p>
          <a:p>
            <a:r>
              <a:rPr lang="en-US" dirty="0"/>
              <a:t>Cabeceras Http</a:t>
            </a:r>
          </a:p>
          <a:p>
            <a:r>
              <a:rPr lang="en-US" dirty="0"/>
              <a:t>HATEOAS</a:t>
            </a:r>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Http API REST</a:t>
            </a:r>
            <a:endParaRPr lang="es-ES" dirty="0"/>
          </a:p>
        </p:txBody>
      </p:sp>
    </p:spTree>
    <p:extLst>
      <p:ext uri="{BB962C8B-B14F-4D97-AF65-F5344CB8AC3E}">
        <p14:creationId xmlns:p14="http://schemas.microsoft.com/office/powerpoint/2010/main" val="232429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un API REST?</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err="1"/>
              <a:t>Definición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97763"/>
            <a:ext cx="7777163" cy="3247475"/>
          </a:xfrm>
        </p:spPr>
        <p:txBody>
          <a:bodyPr/>
          <a:lstStyle/>
          <a:p>
            <a:r>
              <a:rPr lang="es-ES" sz="1800" b="1" dirty="0">
                <a:solidFill>
                  <a:schemeClr val="accent1"/>
                </a:solidFill>
              </a:rPr>
              <a:t>API</a:t>
            </a:r>
            <a:r>
              <a:rPr lang="es-ES" sz="1800" dirty="0"/>
              <a:t> (</a:t>
            </a:r>
            <a:r>
              <a:rPr lang="es-ES" sz="1800" dirty="0" err="1"/>
              <a:t>Application</a:t>
            </a:r>
            <a:r>
              <a:rPr lang="es-ES" sz="1800" dirty="0"/>
              <a:t> </a:t>
            </a:r>
            <a:r>
              <a:rPr lang="es-ES" sz="1800" dirty="0" err="1"/>
              <a:t>Programming</a:t>
            </a:r>
            <a:r>
              <a:rPr lang="es-ES" sz="1800" dirty="0"/>
              <a:t> Interface) será el contrato que nuestro servidor le ofrezca a todos sus clientes.</a:t>
            </a:r>
          </a:p>
          <a:p>
            <a:r>
              <a:rPr lang="es-ES" sz="1800" b="1" dirty="0">
                <a:solidFill>
                  <a:schemeClr val="accent1"/>
                </a:solidFill>
              </a:rPr>
              <a:t>REST</a:t>
            </a:r>
            <a:r>
              <a:rPr lang="es-ES" sz="1800" dirty="0"/>
              <a:t> (</a:t>
            </a:r>
            <a:r>
              <a:rPr lang="es-ES" sz="1800" dirty="0" err="1"/>
              <a:t>Representational</a:t>
            </a:r>
            <a:r>
              <a:rPr lang="es-ES" sz="1800" dirty="0"/>
              <a:t> </a:t>
            </a:r>
            <a:r>
              <a:rPr lang="es-ES" sz="1800" dirty="0" err="1"/>
              <a:t>State</a:t>
            </a:r>
            <a:r>
              <a:rPr lang="es-ES" sz="1800" dirty="0"/>
              <a:t> Transfer) es un estilo de arquitectura para diseñar aplicaciones en la red.</a:t>
            </a:r>
          </a:p>
          <a:p>
            <a:pPr lvl="1"/>
            <a:r>
              <a:rPr lang="es-ES" sz="1600" dirty="0"/>
              <a:t>Cada petición HTTP contiene toda la información necesaria para ejecutarla, lo que permite que ni cliente ni servidor necesiten recordar ningún estado previo para satisfacerla.</a:t>
            </a:r>
          </a:p>
          <a:p>
            <a:pPr lvl="1"/>
            <a:r>
              <a:rPr lang="es-ES" sz="1600" dirty="0"/>
              <a:t>Se compone de una lista de reglas que se deben cumplir en el diseño de la arquitectura de una API.</a:t>
            </a:r>
          </a:p>
          <a:p>
            <a:pPr lvl="1"/>
            <a:r>
              <a:rPr lang="es-ES" sz="1600" dirty="0"/>
              <a:t>Hablaremos de servicios web </a:t>
            </a:r>
            <a:r>
              <a:rPr lang="es-ES" sz="1600" dirty="0" err="1"/>
              <a:t>restful</a:t>
            </a:r>
            <a:r>
              <a:rPr lang="es-ES" sz="1600" dirty="0"/>
              <a:t> si cumplen la arquitectura REST (</a:t>
            </a:r>
            <a:r>
              <a:rPr lang="es-ES" sz="1600" dirty="0" err="1"/>
              <a:t>restful</a:t>
            </a:r>
            <a:r>
              <a:rPr lang="es-ES" sz="1600" dirty="0"/>
              <a:t> = adjetivo; </a:t>
            </a:r>
            <a:r>
              <a:rPr lang="es-ES" sz="1600" dirty="0" err="1"/>
              <a:t>rest</a:t>
            </a:r>
            <a:r>
              <a:rPr lang="es-ES" sz="1600" dirty="0"/>
              <a:t> = nombre)</a:t>
            </a:r>
          </a:p>
          <a:p>
            <a:endParaRPr lang="en-ES" dirty="0"/>
          </a:p>
        </p:txBody>
      </p:sp>
    </p:spTree>
    <p:extLst>
      <p:ext uri="{BB962C8B-B14F-4D97-AF65-F5344CB8AC3E}">
        <p14:creationId xmlns:p14="http://schemas.microsoft.com/office/powerpoint/2010/main" val="44516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Funcionamiento</a:t>
            </a:r>
            <a:r>
              <a:rPr lang="en-US" dirty="0"/>
              <a:t> </a:t>
            </a:r>
            <a:r>
              <a:rPr lang="en-US" dirty="0" err="1"/>
              <a:t>basado</a:t>
            </a:r>
            <a:r>
              <a:rPr lang="en-US" dirty="0"/>
              <a:t> </a:t>
            </a:r>
            <a:r>
              <a:rPr lang="en-US" dirty="0" err="1"/>
              <a:t>en</a:t>
            </a:r>
            <a:r>
              <a:rPr lang="en-US" dirty="0"/>
              <a:t> </a:t>
            </a:r>
            <a:r>
              <a:rPr lang="en-US" dirty="0" err="1"/>
              <a:t>protocolo</a:t>
            </a:r>
            <a:r>
              <a:rPr lang="en-US" dirty="0"/>
              <a:t> Http</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1400" dirty="0"/>
              <a:t>Las llamadas al API se implementan como peticiones HTTP</a:t>
            </a:r>
          </a:p>
          <a:p>
            <a:r>
              <a:rPr lang="es-ES" sz="1400" dirty="0"/>
              <a:t>La URL representa el recurso al que queremos acceder</a:t>
            </a:r>
          </a:p>
          <a:p>
            <a:pPr lvl="1"/>
            <a:r>
              <a:rPr lang="es-ES" sz="1000" dirty="0"/>
              <a:t>https://reqres.in/api/users/3</a:t>
            </a:r>
          </a:p>
          <a:p>
            <a:r>
              <a:rPr lang="es-ES" sz="1400" dirty="0"/>
              <a:t>El verbo HTTP representa la acción</a:t>
            </a:r>
          </a:p>
          <a:p>
            <a:pPr lvl="1"/>
            <a:r>
              <a:rPr lang="es-ES" sz="1000" dirty="0"/>
              <a:t>GET, POST, PUT, DELETE</a:t>
            </a:r>
          </a:p>
          <a:p>
            <a:r>
              <a:rPr lang="es-ES" sz="1400" dirty="0"/>
              <a:t>El código de estado representa el resultado devuelto por el API</a:t>
            </a:r>
          </a:p>
          <a:p>
            <a:pPr lvl="1"/>
            <a:r>
              <a:rPr lang="es-ES" sz="1000" dirty="0"/>
              <a:t>200 (OK), 201 (CREATED), 404 (NOT FOUND), 500 (INTERNAL SERVER ERROR)</a:t>
            </a:r>
          </a:p>
          <a:p>
            <a:r>
              <a:rPr lang="es-ES" sz="1400" dirty="0"/>
              <a:t>Los datos que devuelve el API junto con el código de respuesta suele estar en formato JSON o XML</a:t>
            </a:r>
          </a:p>
          <a:p>
            <a:endParaRPr lang="en-ES" dirty="0"/>
          </a:p>
        </p:txBody>
      </p:sp>
      <p:pic>
        <p:nvPicPr>
          <p:cNvPr id="2" name="object 4">
            <a:extLst>
              <a:ext uri="{FF2B5EF4-FFF2-40B4-BE49-F238E27FC236}">
                <a16:creationId xmlns:a16="http://schemas.microsoft.com/office/drawing/2014/main" id="{64509DB6-B596-029F-5848-EC683E9EADDC}"/>
              </a:ext>
            </a:extLst>
          </p:cNvPr>
          <p:cNvPicPr>
            <a:picLocks noGrp="1"/>
          </p:cNvPicPr>
          <p:nvPr>
            <p:ph type="pic" sz="quarter" idx="15"/>
          </p:nvPr>
        </p:nvPicPr>
        <p:blipFill>
          <a:blip r:embed="rId2" cstate="print"/>
          <a:stretch>
            <a:fillRect/>
          </a:stretch>
        </p:blipFill>
        <p:spPr>
          <a:xfrm>
            <a:off x="6434500" y="3472433"/>
            <a:ext cx="5247154" cy="1879192"/>
          </a:xfrm>
          <a:prstGeom prst="rect">
            <a:avLst/>
          </a:prstGeom>
        </p:spPr>
      </p:pic>
    </p:spTree>
    <p:extLst>
      <p:ext uri="{BB962C8B-B14F-4D97-AF65-F5344CB8AC3E}">
        <p14:creationId xmlns:p14="http://schemas.microsoft.com/office/powerpoint/2010/main" val="63892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Las </a:t>
            </a:r>
            <a:r>
              <a:rPr lang="en-US" dirty="0" err="1"/>
              <a:t>reglas</a:t>
            </a:r>
            <a:r>
              <a:rPr lang="en-US" dirty="0"/>
              <a:t> que </a:t>
            </a:r>
            <a:r>
              <a:rPr lang="en-US" dirty="0" err="1"/>
              <a:t>debe</a:t>
            </a:r>
            <a:r>
              <a:rPr lang="en-US" dirty="0"/>
              <a:t> </a:t>
            </a:r>
            <a:r>
              <a:rPr lang="en-US" dirty="0" err="1"/>
              <a:t>cumplir</a:t>
            </a:r>
            <a:r>
              <a:rPr lang="en-US" dirty="0"/>
              <a:t> </a:t>
            </a:r>
            <a:r>
              <a:rPr lang="en-US" dirty="0" err="1"/>
              <a:t>una</a:t>
            </a:r>
            <a:r>
              <a:rPr lang="en-US" dirty="0"/>
              <a:t> </a:t>
            </a:r>
            <a:r>
              <a:rPr lang="en-US" dirty="0" err="1"/>
              <a:t>arquitectura</a:t>
            </a:r>
            <a:r>
              <a:rPr lang="en-US" dirty="0"/>
              <a:t> REST</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Interfaz uniforme</a:t>
            </a:r>
          </a:p>
          <a:p>
            <a:r>
              <a:rPr lang="es-ES" sz="2000" dirty="0"/>
              <a:t>Peticiones sin estado</a:t>
            </a:r>
          </a:p>
          <a:p>
            <a:r>
              <a:rPr lang="es-ES" sz="2000" dirty="0" err="1"/>
              <a:t>Cacheable</a:t>
            </a:r>
            <a:endParaRPr lang="es-ES" sz="2000" dirty="0"/>
          </a:p>
          <a:p>
            <a:r>
              <a:rPr lang="es-ES" sz="2000" dirty="0"/>
              <a:t>Separación entre cliente y servidor</a:t>
            </a:r>
          </a:p>
        </p:txBody>
      </p:sp>
      <p:pic>
        <p:nvPicPr>
          <p:cNvPr id="11" name="object 4">
            <a:extLst>
              <a:ext uri="{FF2B5EF4-FFF2-40B4-BE49-F238E27FC236}">
                <a16:creationId xmlns:a16="http://schemas.microsoft.com/office/drawing/2014/main" id="{C525EDB3-34DD-CB6C-F661-3BFF37B360BB}"/>
              </a:ext>
            </a:extLst>
          </p:cNvPr>
          <p:cNvPicPr>
            <a:picLocks noGrp="1"/>
          </p:cNvPicPr>
          <p:nvPr>
            <p:ph type="pic" sz="quarter" idx="15"/>
          </p:nvPr>
        </p:nvPicPr>
        <p:blipFill>
          <a:blip r:embed="rId2" cstate="print"/>
          <a:stretch>
            <a:fillRect/>
          </a:stretch>
        </p:blipFill>
        <p:spPr>
          <a:xfrm>
            <a:off x="6516896" y="3974368"/>
            <a:ext cx="5280173" cy="1042907"/>
          </a:xfrm>
          <a:prstGeom prst="rect">
            <a:avLst/>
          </a:prstGeom>
        </p:spPr>
      </p:pic>
    </p:spTree>
    <p:extLst>
      <p:ext uri="{BB962C8B-B14F-4D97-AF65-F5344CB8AC3E}">
        <p14:creationId xmlns:p14="http://schemas.microsoft.com/office/powerpoint/2010/main" val="74010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CBA550F-9C30-88FA-57C9-6D3F204701CE}"/>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823234B9-060F-356C-46C0-6F11A57A34E4}"/>
              </a:ext>
            </a:extLst>
          </p:cNvPr>
          <p:cNvSpPr>
            <a:spLocks noGrp="1"/>
          </p:cNvSpPr>
          <p:nvPr>
            <p:ph type="body" sz="quarter" idx="13"/>
          </p:nvPr>
        </p:nvSpPr>
        <p:spPr/>
        <p:txBody>
          <a:bodyPr/>
          <a:lstStyle/>
          <a:p>
            <a:r>
              <a:rPr lang="en-US" dirty="0" err="1"/>
              <a:t>Interfaz</a:t>
            </a:r>
            <a:r>
              <a:rPr lang="en-US" dirty="0"/>
              <a:t> </a:t>
            </a:r>
            <a:r>
              <a:rPr lang="en-US" dirty="0" err="1"/>
              <a:t>uniforme</a:t>
            </a:r>
            <a:endParaRPr lang="es-ES" dirty="0"/>
          </a:p>
        </p:txBody>
      </p:sp>
      <p:sp>
        <p:nvSpPr>
          <p:cNvPr id="4" name="Marcador de texto 3">
            <a:extLst>
              <a:ext uri="{FF2B5EF4-FFF2-40B4-BE49-F238E27FC236}">
                <a16:creationId xmlns:a16="http://schemas.microsoft.com/office/drawing/2014/main" id="{E12CAA77-A973-DB1B-A746-3A3BD9CE72C7}"/>
              </a:ext>
            </a:extLst>
          </p:cNvPr>
          <p:cNvSpPr>
            <a:spLocks noGrp="1"/>
          </p:cNvSpPr>
          <p:nvPr>
            <p:ph type="body" sz="quarter" idx="14"/>
          </p:nvPr>
        </p:nvSpPr>
        <p:spPr>
          <a:xfrm>
            <a:off x="911225" y="3122645"/>
            <a:ext cx="5040313" cy="3222593"/>
          </a:xfrm>
        </p:spPr>
        <p:txBody>
          <a:bodyPr/>
          <a:lstStyle/>
          <a:p>
            <a:r>
              <a:rPr lang="es-ES" sz="1600" dirty="0"/>
              <a:t>La interfaz de basa en recursos</a:t>
            </a:r>
          </a:p>
          <a:p>
            <a:pPr lvl="1"/>
            <a:r>
              <a:rPr lang="es-ES" sz="1200" dirty="0"/>
              <a:t>El recurso Empleado (Id, Nombre, Apellido)</a:t>
            </a:r>
          </a:p>
          <a:p>
            <a:r>
              <a:rPr lang="es-ES" sz="1600" dirty="0"/>
              <a:t>El servidor manda los datos en el formato que le pidan (</a:t>
            </a:r>
            <a:r>
              <a:rPr lang="es-ES" sz="1600" dirty="0" err="1"/>
              <a:t>json</a:t>
            </a:r>
            <a:r>
              <a:rPr lang="es-ES" sz="1600" dirty="0"/>
              <a:t>, </a:t>
            </a:r>
            <a:r>
              <a:rPr lang="es-ES" sz="1600" dirty="0" err="1"/>
              <a:t>xml</a:t>
            </a:r>
            <a:r>
              <a:rPr lang="es-ES" sz="1600" dirty="0"/>
              <a:t>...)</a:t>
            </a:r>
          </a:p>
          <a:p>
            <a:pPr lvl="1"/>
            <a:r>
              <a:rPr lang="es-ES" sz="1200" dirty="0"/>
              <a:t>Nunca se envían estructuras internas (BBDD por ejemplo)</a:t>
            </a:r>
          </a:p>
          <a:p>
            <a:r>
              <a:rPr lang="es-ES" sz="1600" dirty="0"/>
              <a:t>La información del recurso que le llega el cliente podrá ser utilizado en otras operaciones</a:t>
            </a:r>
          </a:p>
          <a:p>
            <a:pPr lvl="1"/>
            <a:r>
              <a:rPr lang="es-ES" sz="1200" dirty="0"/>
              <a:t>Si se tienen permisos</a:t>
            </a:r>
          </a:p>
          <a:p>
            <a:r>
              <a:rPr lang="es-ES" sz="1600" dirty="0"/>
              <a:t>Procurar una API sencilla y jerárquica</a:t>
            </a:r>
          </a:p>
          <a:p>
            <a:r>
              <a:rPr lang="es-ES" sz="1600" dirty="0"/>
              <a:t>Nomenclatura de los recursos habitualmente en plural</a:t>
            </a:r>
          </a:p>
          <a:p>
            <a:endParaRPr lang="es-ES" dirty="0"/>
          </a:p>
        </p:txBody>
      </p:sp>
      <p:pic>
        <p:nvPicPr>
          <p:cNvPr id="6" name="object 2">
            <a:extLst>
              <a:ext uri="{FF2B5EF4-FFF2-40B4-BE49-F238E27FC236}">
                <a16:creationId xmlns:a16="http://schemas.microsoft.com/office/drawing/2014/main" id="{53F69EDF-5E20-0765-FB6F-B04DED6F2A3C}"/>
              </a:ext>
            </a:extLst>
          </p:cNvPr>
          <p:cNvPicPr>
            <a:picLocks noGrp="1"/>
          </p:cNvPicPr>
          <p:nvPr>
            <p:ph type="pic" sz="quarter" idx="15"/>
          </p:nvPr>
        </p:nvPicPr>
        <p:blipFill>
          <a:blip r:embed="rId2" cstate="print"/>
          <a:stretch>
            <a:fillRect/>
          </a:stretch>
        </p:blipFill>
        <p:spPr>
          <a:xfrm>
            <a:off x="6240464" y="3122645"/>
            <a:ext cx="5375687" cy="1543514"/>
          </a:xfrm>
          <a:prstGeom prst="rect">
            <a:avLst/>
          </a:prstGeom>
        </p:spPr>
      </p:pic>
    </p:spTree>
    <p:extLst>
      <p:ext uri="{BB962C8B-B14F-4D97-AF65-F5344CB8AC3E}">
        <p14:creationId xmlns:p14="http://schemas.microsoft.com/office/powerpoint/2010/main" val="173609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1D04447-C4CB-603F-C478-D92ED3FE044F}"/>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39F2C78F-8782-C3F1-90AA-A2DE92C7BD38}"/>
              </a:ext>
            </a:extLst>
          </p:cNvPr>
          <p:cNvSpPr>
            <a:spLocks noGrp="1"/>
          </p:cNvSpPr>
          <p:nvPr>
            <p:ph type="body" sz="quarter" idx="13"/>
          </p:nvPr>
        </p:nvSpPr>
        <p:spPr>
          <a:xfrm>
            <a:off x="911225" y="2521359"/>
            <a:ext cx="10197058" cy="651610"/>
          </a:xfrm>
        </p:spPr>
        <p:txBody>
          <a:bodyPr/>
          <a:lstStyle/>
          <a:p>
            <a:r>
              <a:rPr lang="en-US" dirty="0" err="1"/>
              <a:t>Peticiones</a:t>
            </a:r>
            <a:r>
              <a:rPr lang="en-US" dirty="0"/>
              <a:t> sin </a:t>
            </a:r>
            <a:r>
              <a:rPr lang="en-US" dirty="0" err="1"/>
              <a:t>estado</a:t>
            </a:r>
            <a:r>
              <a:rPr lang="en-US" dirty="0"/>
              <a:t>: El </a:t>
            </a:r>
            <a:r>
              <a:rPr lang="en-US" dirty="0" err="1"/>
              <a:t>protocolo</a:t>
            </a:r>
            <a:r>
              <a:rPr lang="en-US" dirty="0"/>
              <a:t> Http es un </a:t>
            </a:r>
            <a:r>
              <a:rPr lang="en-US" dirty="0" err="1"/>
              <a:t>protocolo</a:t>
            </a:r>
            <a:r>
              <a:rPr lang="en-US" dirty="0"/>
              <a:t> sin </a:t>
            </a:r>
            <a:r>
              <a:rPr lang="en-US" dirty="0" err="1"/>
              <a:t>estado</a:t>
            </a:r>
            <a:endParaRPr lang="es-ES" dirty="0"/>
          </a:p>
        </p:txBody>
      </p:sp>
      <p:sp>
        <p:nvSpPr>
          <p:cNvPr id="4" name="Marcador de texto 3">
            <a:extLst>
              <a:ext uri="{FF2B5EF4-FFF2-40B4-BE49-F238E27FC236}">
                <a16:creationId xmlns:a16="http://schemas.microsoft.com/office/drawing/2014/main" id="{16C5D842-13DE-7226-4E62-04BD06665A54}"/>
              </a:ext>
            </a:extLst>
          </p:cNvPr>
          <p:cNvSpPr>
            <a:spLocks noGrp="1"/>
          </p:cNvSpPr>
          <p:nvPr>
            <p:ph type="body" sz="quarter" idx="14"/>
          </p:nvPr>
        </p:nvSpPr>
        <p:spPr>
          <a:xfrm>
            <a:off x="911225" y="3079102"/>
            <a:ext cx="10197058" cy="3266136"/>
          </a:xfrm>
        </p:spPr>
        <p:txBody>
          <a:bodyPr/>
          <a:lstStyle/>
          <a:p>
            <a:pPr marL="1384300" lvl="1" indent="-457200">
              <a:lnSpc>
                <a:spcPct val="100000"/>
              </a:lnSpc>
              <a:spcBef>
                <a:spcPts val="409"/>
              </a:spcBef>
              <a:buClr>
                <a:srgbClr val="00B5F0"/>
              </a:buClr>
              <a:buAutoNum type="arabicPeriod"/>
              <a:tabLst>
                <a:tab pos="926465" algn="l"/>
                <a:tab pos="927100" algn="l"/>
              </a:tabLst>
            </a:pPr>
            <a:r>
              <a:rPr lang="es-ES" sz="1600" spc="210" dirty="0">
                <a:solidFill>
                  <a:srgbClr val="041C2C"/>
                </a:solidFill>
                <a:latin typeface="Calibri"/>
                <a:cs typeface="Calibri"/>
              </a:rPr>
              <a:t>GET</a:t>
            </a:r>
            <a:r>
              <a:rPr lang="es-ES" sz="1600" spc="9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invoices</a:t>
            </a:r>
            <a:r>
              <a:rPr lang="es-ES" sz="1600" spc="160"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25" dirty="0">
                <a:solidFill>
                  <a:srgbClr val="041C2C"/>
                </a:solidFill>
                <a:latin typeface="Calibri"/>
                <a:cs typeface="Calibri"/>
              </a:rPr>
              <a:t>200,</a:t>
            </a:r>
            <a:r>
              <a:rPr lang="es-ES" sz="1600" spc="110" dirty="0">
                <a:solidFill>
                  <a:srgbClr val="041C2C"/>
                </a:solidFill>
                <a:latin typeface="Calibri"/>
                <a:cs typeface="Calibri"/>
              </a:rPr>
              <a:t> </a:t>
            </a:r>
            <a:r>
              <a:rPr lang="es-ES" sz="1600" spc="95" dirty="0" err="1">
                <a:solidFill>
                  <a:srgbClr val="041C2C"/>
                </a:solidFill>
                <a:latin typeface="Calibri"/>
                <a:cs typeface="Calibri"/>
              </a:rPr>
              <a:t>json</a:t>
            </a:r>
            <a:r>
              <a:rPr lang="es-ES" sz="1600" spc="95" dirty="0">
                <a:solidFill>
                  <a:srgbClr val="041C2C"/>
                </a:solidFill>
                <a:latin typeface="Calibri"/>
                <a:cs typeface="Calibri"/>
              </a:rPr>
              <a:t>:</a:t>
            </a:r>
            <a:r>
              <a:rPr lang="es-ES" sz="1600" spc="105" dirty="0">
                <a:solidFill>
                  <a:srgbClr val="041C2C"/>
                </a:solidFill>
                <a:latin typeface="Calibri"/>
                <a:cs typeface="Calibri"/>
              </a:rPr>
              <a:t> </a:t>
            </a:r>
            <a:r>
              <a:rPr lang="es-ES" sz="1600" spc="75" dirty="0">
                <a:solidFill>
                  <a:srgbClr val="041C2C"/>
                </a:solidFill>
                <a:latin typeface="Calibri"/>
                <a:cs typeface="Calibri"/>
              </a:rPr>
              <a:t>[2345,</a:t>
            </a:r>
            <a:r>
              <a:rPr lang="es-ES" sz="1600" spc="105" dirty="0">
                <a:solidFill>
                  <a:srgbClr val="041C2C"/>
                </a:solidFill>
                <a:latin typeface="Calibri"/>
                <a:cs typeface="Calibri"/>
              </a:rPr>
              <a:t> </a:t>
            </a:r>
            <a:r>
              <a:rPr lang="es-ES" sz="1600" spc="100" dirty="0">
                <a:solidFill>
                  <a:srgbClr val="041C2C"/>
                </a:solidFill>
                <a:latin typeface="Calibri"/>
                <a:cs typeface="Calibri"/>
              </a:rPr>
              <a:t>2346,</a:t>
            </a:r>
            <a:r>
              <a:rPr lang="es-ES" sz="1600" spc="105" dirty="0">
                <a:solidFill>
                  <a:srgbClr val="041C2C"/>
                </a:solidFill>
                <a:latin typeface="Calibri"/>
                <a:cs typeface="Calibri"/>
              </a:rPr>
              <a:t> </a:t>
            </a:r>
            <a:r>
              <a:rPr lang="es-ES" sz="1600" spc="100" dirty="0">
                <a:solidFill>
                  <a:srgbClr val="041C2C"/>
                </a:solidFill>
                <a:latin typeface="Calibri"/>
                <a:cs typeface="Calibri"/>
              </a:rPr>
              <a:t>2347]</a:t>
            </a:r>
            <a:endParaRPr lang="es-ES" sz="1600" dirty="0">
              <a:latin typeface="Calibri"/>
              <a:cs typeface="Calibri"/>
            </a:endParaRPr>
          </a:p>
          <a:p>
            <a:pPr marL="1384300" lvl="1" indent="-457200">
              <a:lnSpc>
                <a:spcPct val="100000"/>
              </a:lnSpc>
              <a:spcBef>
                <a:spcPts val="315"/>
              </a:spcBef>
              <a:buClr>
                <a:srgbClr val="00B5F0"/>
              </a:buClr>
              <a:buAutoNum type="arabicPeriod"/>
              <a:tabLst>
                <a:tab pos="926465" algn="l"/>
                <a:tab pos="927100" algn="l"/>
              </a:tabLst>
            </a:pPr>
            <a:r>
              <a:rPr lang="es-ES" sz="1600" spc="254" dirty="0">
                <a:solidFill>
                  <a:srgbClr val="041C2C"/>
                </a:solidFill>
                <a:latin typeface="Calibri"/>
                <a:cs typeface="Calibri"/>
              </a:rPr>
              <a:t>DELETE</a:t>
            </a:r>
            <a:r>
              <a:rPr lang="es-ES" sz="1600" spc="10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invoces</a:t>
            </a:r>
            <a:r>
              <a:rPr lang="es-ES" sz="1600" spc="114" dirty="0">
                <a:solidFill>
                  <a:srgbClr val="041C2C"/>
                </a:solidFill>
                <a:latin typeface="Calibri"/>
                <a:cs typeface="Calibri"/>
              </a:rPr>
              <a:t>/2345</a:t>
            </a:r>
            <a:r>
              <a:rPr lang="es-ES" sz="1600" spc="125"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65" dirty="0">
                <a:solidFill>
                  <a:srgbClr val="041C2C"/>
                </a:solidFill>
                <a:latin typeface="Calibri"/>
                <a:cs typeface="Calibri"/>
              </a:rPr>
              <a:t>200</a:t>
            </a:r>
          </a:p>
          <a:p>
            <a:pPr marL="927100" indent="-457200">
              <a:lnSpc>
                <a:spcPct val="100000"/>
              </a:lnSpc>
              <a:spcBef>
                <a:spcPts val="315"/>
              </a:spcBef>
              <a:buClr>
                <a:srgbClr val="00B5F0"/>
              </a:buClr>
              <a:buAutoNum type="arabicPeriod"/>
              <a:tabLst>
                <a:tab pos="926465" algn="l"/>
                <a:tab pos="927100" algn="l"/>
              </a:tabLst>
            </a:pPr>
            <a:endParaRPr lang="es-ES" sz="2000" spc="165" dirty="0">
              <a:solidFill>
                <a:srgbClr val="041C2C"/>
              </a:solidFill>
              <a:latin typeface="Calibri"/>
              <a:cs typeface="Calibri"/>
            </a:endParaRPr>
          </a:p>
          <a:p>
            <a:pPr marL="927100" indent="-457200">
              <a:lnSpc>
                <a:spcPct val="100000"/>
              </a:lnSpc>
              <a:spcBef>
                <a:spcPts val="315"/>
              </a:spcBef>
              <a:buClr>
                <a:srgbClr val="00B5F0"/>
              </a:buClr>
              <a:tabLst>
                <a:tab pos="926465" algn="l"/>
                <a:tab pos="927100" algn="l"/>
              </a:tabLst>
            </a:pPr>
            <a:r>
              <a:rPr lang="es-ES" sz="1800" dirty="0"/>
              <a:t>En la segunda petición hemos tenido que indicar el identificador del recurso que venía en la primera petición</a:t>
            </a:r>
          </a:p>
          <a:p>
            <a:pPr marL="927100" indent="-457200">
              <a:lnSpc>
                <a:spcPct val="100000"/>
              </a:lnSpc>
              <a:spcBef>
                <a:spcPts val="315"/>
              </a:spcBef>
              <a:buClr>
                <a:srgbClr val="00B5F0"/>
              </a:buClr>
              <a:tabLst>
                <a:tab pos="926465" algn="l"/>
                <a:tab pos="927100" algn="l"/>
              </a:tabLst>
            </a:pPr>
            <a:r>
              <a:rPr lang="es-ES" sz="1800" dirty="0"/>
              <a:t>El servidor no guardaba los datos de la consulta previa que tenía el cliente en particular</a:t>
            </a:r>
          </a:p>
          <a:p>
            <a:pPr marL="927100" indent="-457200">
              <a:lnSpc>
                <a:spcPct val="100000"/>
              </a:lnSpc>
              <a:spcBef>
                <a:spcPts val="315"/>
              </a:spcBef>
              <a:buClr>
                <a:srgbClr val="00B5F0"/>
              </a:buClr>
              <a:tabLst>
                <a:tab pos="926465" algn="l"/>
                <a:tab pos="927100" algn="l"/>
              </a:tabLst>
            </a:pPr>
            <a:r>
              <a:rPr lang="es-ES" sz="1800" dirty="0"/>
              <a:t>Después de borrar el recurso un GET a la </a:t>
            </a:r>
            <a:r>
              <a:rPr lang="es-ES" sz="1800" dirty="0" err="1"/>
              <a:t>invoice</a:t>
            </a:r>
            <a:r>
              <a:rPr lang="es-ES" sz="1800" dirty="0"/>
              <a:t> 2345 dará error, ya que ¡no existe el recurso!</a:t>
            </a:r>
          </a:p>
          <a:p>
            <a:pPr marL="469900" indent="0">
              <a:lnSpc>
                <a:spcPct val="100000"/>
              </a:lnSpc>
              <a:spcBef>
                <a:spcPts val="315"/>
              </a:spcBef>
              <a:buClr>
                <a:srgbClr val="00B5F0"/>
              </a:buClr>
              <a:buNone/>
              <a:tabLst>
                <a:tab pos="926465" algn="l"/>
                <a:tab pos="927100" algn="l"/>
              </a:tabLst>
            </a:pPr>
            <a:endParaRPr lang="es-ES" sz="2000" dirty="0">
              <a:latin typeface="Calibri"/>
              <a:cs typeface="Calibri"/>
            </a:endParaRPr>
          </a:p>
          <a:p>
            <a:endParaRPr lang="es-ES" dirty="0"/>
          </a:p>
        </p:txBody>
      </p:sp>
    </p:spTree>
    <p:extLst>
      <p:ext uri="{BB962C8B-B14F-4D97-AF65-F5344CB8AC3E}">
        <p14:creationId xmlns:p14="http://schemas.microsoft.com/office/powerpoint/2010/main" val="115233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a:t>Cacheable</a:t>
            </a:r>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1800" dirty="0"/>
              <a:t>En la web los clientes pueden cachear las respuestas del servidor</a:t>
            </a:r>
          </a:p>
          <a:p>
            <a:r>
              <a:rPr lang="es-ES" sz="1800" dirty="0"/>
              <a:t>Las respuestas se deben marcar de forma implícita o explícita como </a:t>
            </a:r>
            <a:r>
              <a:rPr lang="es-ES" sz="1800" dirty="0" err="1"/>
              <a:t>cacheables</a:t>
            </a:r>
            <a:r>
              <a:rPr lang="es-ES" sz="1800" dirty="0"/>
              <a:t> o no, apoyándose en las cabeceras</a:t>
            </a:r>
          </a:p>
          <a:p>
            <a:r>
              <a:rPr lang="es-ES" sz="1800" dirty="0"/>
              <a:t>En futuras peticiones, el cliente sabrá si puede reutilizar o no los datos que ha obtenido, y cuanto tiempo puede cachearlos</a:t>
            </a:r>
          </a:p>
          <a:p>
            <a:r>
              <a:rPr lang="es-ES" sz="1800" dirty="0"/>
              <a:t>Si ahorramos peticiones, mejoramos el rendimiento en cliente (evitamos latencia)</a:t>
            </a:r>
          </a:p>
          <a:p>
            <a:endParaRPr lang="es-ES" dirty="0"/>
          </a:p>
        </p:txBody>
      </p:sp>
      <p:pic>
        <p:nvPicPr>
          <p:cNvPr id="6" name="object 4">
            <a:extLst>
              <a:ext uri="{FF2B5EF4-FFF2-40B4-BE49-F238E27FC236}">
                <a16:creationId xmlns:a16="http://schemas.microsoft.com/office/drawing/2014/main" id="{4E5322A0-B507-0B82-D5C8-AFCE2075342A}"/>
              </a:ext>
            </a:extLst>
          </p:cNvPr>
          <p:cNvPicPr>
            <a:picLocks noGrp="1"/>
          </p:cNvPicPr>
          <p:nvPr>
            <p:ph type="pic" sz="quarter" idx="15"/>
          </p:nvPr>
        </p:nvPicPr>
        <p:blipFill>
          <a:blip r:embed="rId2" cstate="print"/>
          <a:stretch>
            <a:fillRect/>
          </a:stretch>
        </p:blipFill>
        <p:spPr>
          <a:xfrm>
            <a:off x="6240464" y="3474746"/>
            <a:ext cx="5413786" cy="1876879"/>
          </a:xfrm>
          <a:prstGeom prst="rect">
            <a:avLst/>
          </a:prstGeom>
        </p:spPr>
      </p:pic>
    </p:spTree>
    <p:extLst>
      <p:ext uri="{BB962C8B-B14F-4D97-AF65-F5344CB8AC3E}">
        <p14:creationId xmlns:p14="http://schemas.microsoft.com/office/powerpoint/2010/main" val="2216068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4225</TotalTime>
  <Words>1666</Words>
  <Application>Microsoft Office PowerPoint</Application>
  <PresentationFormat>Panorámica</PresentationFormat>
  <Paragraphs>199</Paragraphs>
  <Slides>31</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31</vt:i4>
      </vt:variant>
    </vt:vector>
  </HeadingPairs>
  <TitlesOfParts>
    <vt:vector size="48" baseType="lpstr">
      <vt:lpstr>Montserrat SemiBold</vt:lpstr>
      <vt:lpstr>Montserrat Light</vt:lpstr>
      <vt:lpstr>Arial</vt:lpstr>
      <vt:lpstr>Montserrat Medium</vt:lpstr>
      <vt:lpstr>Montserrat</vt:lpstr>
      <vt:lpstr>Montserrat Bold</vt:lpstr>
      <vt:lpstr>Montserrat ExtraBold</vt:lpstr>
      <vt:lpstr>Calibri</vt:lpstr>
      <vt:lpstr>Open Sans Light</vt:lpstr>
      <vt:lpstr>Graphik</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Códigos de estado HTTP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2022-11-11T09:29:25Z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